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08" r:id="rId3"/>
    <p:sldId id="309" r:id="rId4"/>
    <p:sldId id="310" r:id="rId5"/>
    <p:sldId id="294" r:id="rId6"/>
    <p:sldId id="315" r:id="rId7"/>
    <p:sldId id="314" r:id="rId8"/>
    <p:sldId id="275" r:id="rId9"/>
    <p:sldId id="299" r:id="rId10"/>
    <p:sldId id="298" r:id="rId11"/>
    <p:sldId id="306" r:id="rId12"/>
    <p:sldId id="297" r:id="rId13"/>
    <p:sldId id="261" r:id="rId14"/>
    <p:sldId id="258" r:id="rId15"/>
    <p:sldId id="316" r:id="rId16"/>
    <p:sldId id="301" r:id="rId17"/>
    <p:sldId id="276" r:id="rId18"/>
    <p:sldId id="280" r:id="rId19"/>
    <p:sldId id="281" r:id="rId20"/>
    <p:sldId id="282" r:id="rId21"/>
    <p:sldId id="303" r:id="rId22"/>
    <p:sldId id="283" r:id="rId23"/>
    <p:sldId id="304" r:id="rId24"/>
    <p:sldId id="307" r:id="rId25"/>
    <p:sldId id="289" r:id="rId26"/>
    <p:sldId id="293" r:id="rId27"/>
    <p:sldId id="287" r:id="rId28"/>
    <p:sldId id="300" r:id="rId29"/>
    <p:sldId id="312" r:id="rId30"/>
    <p:sldId id="311" r:id="rId31"/>
    <p:sldId id="302" r:id="rId32"/>
    <p:sldId id="317" r:id="rId33"/>
    <p:sldId id="291" r:id="rId34"/>
    <p:sldId id="318" r:id="rId35"/>
    <p:sldId id="319" r:id="rId36"/>
    <p:sldId id="320" r:id="rId37"/>
    <p:sldId id="321" r:id="rId38"/>
    <p:sldId id="263" r:id="rId39"/>
    <p:sldId id="288" r:id="rId40"/>
    <p:sldId id="264" r:id="rId41"/>
    <p:sldId id="265" r:id="rId42"/>
    <p:sldId id="266" r:id="rId43"/>
    <p:sldId id="267" r:id="rId44"/>
    <p:sldId id="268" r:id="rId45"/>
    <p:sldId id="269" r:id="rId46"/>
    <p:sldId id="313" r:id="rId47"/>
    <p:sldId id="292"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44" autoAdjust="0"/>
  </p:normalViewPr>
  <p:slideViewPr>
    <p:cSldViewPr>
      <p:cViewPr varScale="1">
        <p:scale>
          <a:sx n="93" d="100"/>
          <a:sy n="93" d="100"/>
        </p:scale>
        <p:origin x="212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0D77C-8681-439D-BA64-608571EA4103}" type="doc">
      <dgm:prSet loTypeId="urn:microsoft.com/office/officeart/2005/8/layout/cycle3" loCatId="cycle" qsTypeId="urn:microsoft.com/office/officeart/2005/8/quickstyle/3d1" qsCatId="3D" csTypeId="urn:microsoft.com/office/officeart/2005/8/colors/colorful1" csCatId="colorful" phldr="1"/>
      <dgm:spPr/>
      <dgm:t>
        <a:bodyPr/>
        <a:lstStyle/>
        <a:p>
          <a:endParaRPr lang="en-US"/>
        </a:p>
      </dgm:t>
    </dgm:pt>
    <dgm:pt modelId="{AF97A5E5-92A2-454C-87AC-46F7B1656353}">
      <dgm:prSet custT="1"/>
      <dgm:spPr/>
      <dgm:t>
        <a:bodyPr/>
        <a:lstStyle/>
        <a:p>
          <a:pPr rtl="0"/>
          <a:r>
            <a:rPr lang="en-US" sz="1800" dirty="0"/>
            <a:t>Games</a:t>
          </a:r>
        </a:p>
      </dgm:t>
    </dgm:pt>
    <dgm:pt modelId="{9F7F3C74-7E5B-4CF1-8CE7-1C3CD29FC290}" type="parTrans" cxnId="{D67AA79E-C7A2-4923-90CB-572713352726}">
      <dgm:prSet/>
      <dgm:spPr/>
      <dgm:t>
        <a:bodyPr/>
        <a:lstStyle/>
        <a:p>
          <a:endParaRPr lang="en-US" sz="3200"/>
        </a:p>
      </dgm:t>
    </dgm:pt>
    <dgm:pt modelId="{75A8E895-CD23-4210-946F-DED04CF8C85A}" type="sibTrans" cxnId="{D67AA79E-C7A2-4923-90CB-572713352726}">
      <dgm:prSet custT="1"/>
      <dgm:spPr/>
      <dgm:t>
        <a:bodyPr/>
        <a:lstStyle/>
        <a:p>
          <a:endParaRPr lang="en-US" sz="1200"/>
        </a:p>
      </dgm:t>
    </dgm:pt>
    <dgm:pt modelId="{7580FD00-BEF7-48CA-94A7-20D188F14465}">
      <dgm:prSet custT="1"/>
      <dgm:spPr/>
      <dgm:t>
        <a:bodyPr/>
        <a:lstStyle/>
        <a:p>
          <a:pPr rtl="0"/>
          <a:r>
            <a:rPr lang="en-US" sz="1800" dirty="0"/>
            <a:t>Music</a:t>
          </a:r>
        </a:p>
      </dgm:t>
    </dgm:pt>
    <dgm:pt modelId="{3E85DD7B-75B4-488D-90B6-6D88BC410699}" type="parTrans" cxnId="{E6BE8584-9691-416D-9B4D-47F579D2BED2}">
      <dgm:prSet/>
      <dgm:spPr/>
      <dgm:t>
        <a:bodyPr/>
        <a:lstStyle/>
        <a:p>
          <a:endParaRPr lang="en-US" sz="3200"/>
        </a:p>
      </dgm:t>
    </dgm:pt>
    <dgm:pt modelId="{2B72B8DD-CBE7-41B0-86E0-86C87C59AE96}" type="sibTrans" cxnId="{E6BE8584-9691-416D-9B4D-47F579D2BED2}">
      <dgm:prSet custT="1"/>
      <dgm:spPr/>
      <dgm:t>
        <a:bodyPr/>
        <a:lstStyle/>
        <a:p>
          <a:endParaRPr lang="en-US" sz="1200"/>
        </a:p>
      </dgm:t>
    </dgm:pt>
    <dgm:pt modelId="{E4A8A0C3-1F47-411A-B0C0-A8973ECEC8FC}">
      <dgm:prSet custT="1"/>
      <dgm:spPr/>
      <dgm:t>
        <a:bodyPr/>
        <a:lstStyle/>
        <a:p>
          <a:pPr rtl="0"/>
          <a:r>
            <a:rPr lang="en-US" sz="1800" dirty="0"/>
            <a:t>Video</a:t>
          </a:r>
        </a:p>
      </dgm:t>
    </dgm:pt>
    <dgm:pt modelId="{8C98A238-54A6-48C7-B70A-F42BA66463C1}" type="parTrans" cxnId="{200E8DCD-BEDF-4026-A4E0-A434BE421E8F}">
      <dgm:prSet/>
      <dgm:spPr/>
      <dgm:t>
        <a:bodyPr/>
        <a:lstStyle/>
        <a:p>
          <a:endParaRPr lang="en-US" sz="3200"/>
        </a:p>
      </dgm:t>
    </dgm:pt>
    <dgm:pt modelId="{ED4AB187-4E28-49DA-9731-64A33C5113E1}" type="sibTrans" cxnId="{200E8DCD-BEDF-4026-A4E0-A434BE421E8F}">
      <dgm:prSet custT="1"/>
      <dgm:spPr/>
      <dgm:t>
        <a:bodyPr/>
        <a:lstStyle/>
        <a:p>
          <a:endParaRPr lang="en-US" sz="1200"/>
        </a:p>
      </dgm:t>
    </dgm:pt>
    <dgm:pt modelId="{9F80E748-41CF-4B92-97CD-720A371AC749}">
      <dgm:prSet custT="1"/>
      <dgm:spPr/>
      <dgm:t>
        <a:bodyPr/>
        <a:lstStyle/>
        <a:p>
          <a:pPr rtl="0"/>
          <a:r>
            <a:rPr lang="en-US" sz="1800" dirty="0"/>
            <a:t>Drawing</a:t>
          </a:r>
        </a:p>
      </dgm:t>
    </dgm:pt>
    <dgm:pt modelId="{1251EFB0-42B5-45CC-AA73-502B713B6F8D}" type="parTrans" cxnId="{46908412-59CF-42EC-B9E7-D256767595E9}">
      <dgm:prSet/>
      <dgm:spPr/>
      <dgm:t>
        <a:bodyPr/>
        <a:lstStyle/>
        <a:p>
          <a:endParaRPr lang="en-US" sz="3200"/>
        </a:p>
      </dgm:t>
    </dgm:pt>
    <dgm:pt modelId="{677E40FA-D641-4310-B381-45D78E8B2DCF}" type="sibTrans" cxnId="{46908412-59CF-42EC-B9E7-D256767595E9}">
      <dgm:prSet custT="1"/>
      <dgm:spPr/>
      <dgm:t>
        <a:bodyPr/>
        <a:lstStyle/>
        <a:p>
          <a:endParaRPr lang="en-US" sz="1200"/>
        </a:p>
      </dgm:t>
    </dgm:pt>
    <dgm:pt modelId="{01DE30BA-C413-4EB0-9CC8-E65C25C6C883}">
      <dgm:prSet custT="1"/>
      <dgm:spPr/>
      <dgm:t>
        <a:bodyPr/>
        <a:lstStyle/>
        <a:p>
          <a:pPr rtl="0"/>
          <a:r>
            <a:rPr lang="en-US" sz="1700" dirty="0"/>
            <a:t>Messaging</a:t>
          </a:r>
        </a:p>
      </dgm:t>
    </dgm:pt>
    <dgm:pt modelId="{EF87343F-5C0C-45E4-8E23-654C0860A3EE}" type="parTrans" cxnId="{2B843F06-7483-40F4-A4AF-F66A7E454F27}">
      <dgm:prSet/>
      <dgm:spPr/>
      <dgm:t>
        <a:bodyPr/>
        <a:lstStyle/>
        <a:p>
          <a:endParaRPr lang="en-US" sz="3200"/>
        </a:p>
      </dgm:t>
    </dgm:pt>
    <dgm:pt modelId="{227A0038-4693-4D0F-90DD-674227A90E25}" type="sibTrans" cxnId="{2B843F06-7483-40F4-A4AF-F66A7E454F27}">
      <dgm:prSet custT="1"/>
      <dgm:spPr/>
      <dgm:t>
        <a:bodyPr/>
        <a:lstStyle/>
        <a:p>
          <a:endParaRPr lang="en-US" sz="1200"/>
        </a:p>
      </dgm:t>
    </dgm:pt>
    <dgm:pt modelId="{6840CB5F-C586-485E-A855-D8F3F1192539}">
      <dgm:prSet custT="1"/>
      <dgm:spPr/>
      <dgm:t>
        <a:bodyPr/>
        <a:lstStyle/>
        <a:p>
          <a:pPr rtl="0"/>
          <a:r>
            <a:rPr lang="en-US" sz="1800"/>
            <a:t>Pictures</a:t>
          </a:r>
          <a:endParaRPr lang="en-US" sz="1800" dirty="0"/>
        </a:p>
      </dgm:t>
    </dgm:pt>
    <dgm:pt modelId="{9828CC8B-62F3-418D-A1CC-7D5CC6E55948}" type="parTrans" cxnId="{D98729B0-A5CE-4BCE-8EB5-9D6C958A020A}">
      <dgm:prSet/>
      <dgm:spPr/>
      <dgm:t>
        <a:bodyPr/>
        <a:lstStyle/>
        <a:p>
          <a:endParaRPr lang="en-US" sz="2000"/>
        </a:p>
      </dgm:t>
    </dgm:pt>
    <dgm:pt modelId="{18B8E6B3-6DF5-4C9E-A19D-85B13F15AF3B}" type="sibTrans" cxnId="{D98729B0-A5CE-4BCE-8EB5-9D6C958A020A}">
      <dgm:prSet custT="1"/>
      <dgm:spPr/>
      <dgm:t>
        <a:bodyPr/>
        <a:lstStyle/>
        <a:p>
          <a:endParaRPr lang="en-US" sz="1600"/>
        </a:p>
      </dgm:t>
    </dgm:pt>
    <dgm:pt modelId="{2E6978B6-297D-4952-95F3-02B9C749DD04}">
      <dgm:prSet custT="1"/>
      <dgm:spPr/>
      <dgm:t>
        <a:bodyPr/>
        <a:lstStyle/>
        <a:p>
          <a:pPr rtl="0"/>
          <a:r>
            <a:rPr lang="en-US" sz="1700" dirty="0"/>
            <a:t>Homework</a:t>
          </a:r>
        </a:p>
      </dgm:t>
    </dgm:pt>
    <dgm:pt modelId="{94E767A8-83FD-4006-8AFF-3D48D86D674F}" type="parTrans" cxnId="{E30440CF-FA08-46E4-B9D9-E41A1B067E8C}">
      <dgm:prSet/>
      <dgm:spPr/>
      <dgm:t>
        <a:bodyPr/>
        <a:lstStyle/>
        <a:p>
          <a:endParaRPr lang="en-US" sz="2000"/>
        </a:p>
      </dgm:t>
    </dgm:pt>
    <dgm:pt modelId="{B79C5BCD-8F6F-47A8-99F6-18ED7425A6D8}" type="sibTrans" cxnId="{E30440CF-FA08-46E4-B9D9-E41A1B067E8C}">
      <dgm:prSet custT="1"/>
      <dgm:spPr/>
      <dgm:t>
        <a:bodyPr/>
        <a:lstStyle/>
        <a:p>
          <a:endParaRPr lang="en-US" sz="1600"/>
        </a:p>
      </dgm:t>
    </dgm:pt>
    <dgm:pt modelId="{77A944BD-CC79-4752-A403-2D49C01B9B0F}">
      <dgm:prSet custT="1"/>
      <dgm:spPr/>
      <dgm:t>
        <a:bodyPr/>
        <a:lstStyle/>
        <a:p>
          <a:pPr rtl="0"/>
          <a:r>
            <a:rPr lang="en-US" sz="1800" dirty="0"/>
            <a:t>Books</a:t>
          </a:r>
        </a:p>
      </dgm:t>
    </dgm:pt>
    <dgm:pt modelId="{0E41D947-9008-4BA6-9B1C-2A426C886A65}" type="parTrans" cxnId="{EB0E8016-E490-4E27-B4EB-86C853CB7CE7}">
      <dgm:prSet/>
      <dgm:spPr/>
      <dgm:t>
        <a:bodyPr/>
        <a:lstStyle/>
        <a:p>
          <a:endParaRPr lang="en-US"/>
        </a:p>
      </dgm:t>
    </dgm:pt>
    <dgm:pt modelId="{D13757A2-0EB7-483C-8E1F-83DF9A93871B}" type="sibTrans" cxnId="{EB0E8016-E490-4E27-B4EB-86C853CB7CE7}">
      <dgm:prSet/>
      <dgm:spPr/>
      <dgm:t>
        <a:bodyPr/>
        <a:lstStyle/>
        <a:p>
          <a:endParaRPr lang="en-US"/>
        </a:p>
      </dgm:t>
    </dgm:pt>
    <dgm:pt modelId="{EDF47ECD-2DF9-41BB-B860-1D28BDC0ACE3}" type="pres">
      <dgm:prSet presAssocID="{9D40D77C-8681-439D-BA64-608571EA4103}" presName="Name0" presStyleCnt="0">
        <dgm:presLayoutVars>
          <dgm:dir/>
          <dgm:resizeHandles val="exact"/>
        </dgm:presLayoutVars>
      </dgm:prSet>
      <dgm:spPr/>
    </dgm:pt>
    <dgm:pt modelId="{23A0FAA1-21A0-4215-B8D4-DE515AC628B5}" type="pres">
      <dgm:prSet presAssocID="{9D40D77C-8681-439D-BA64-608571EA4103}" presName="cycle" presStyleCnt="0"/>
      <dgm:spPr/>
    </dgm:pt>
    <dgm:pt modelId="{02D92A6E-E18B-485F-BFD4-0A4FF6CDB617}" type="pres">
      <dgm:prSet presAssocID="{77A944BD-CC79-4752-A403-2D49C01B9B0F}" presName="nodeFirstNode" presStyleLbl="node1" presStyleIdx="0" presStyleCnt="8">
        <dgm:presLayoutVars>
          <dgm:bulletEnabled val="1"/>
        </dgm:presLayoutVars>
      </dgm:prSet>
      <dgm:spPr/>
    </dgm:pt>
    <dgm:pt modelId="{B80FDECF-54F7-4994-8B30-BBFC36555D9B}" type="pres">
      <dgm:prSet presAssocID="{D13757A2-0EB7-483C-8E1F-83DF9A93871B}" presName="sibTransFirstNode" presStyleLbl="bgShp" presStyleIdx="0" presStyleCnt="1"/>
      <dgm:spPr/>
    </dgm:pt>
    <dgm:pt modelId="{098144B7-6A3C-4259-A150-7B1C284AE613}" type="pres">
      <dgm:prSet presAssocID="{AF97A5E5-92A2-454C-87AC-46F7B1656353}" presName="nodeFollowingNodes" presStyleLbl="node1" presStyleIdx="1" presStyleCnt="8">
        <dgm:presLayoutVars>
          <dgm:bulletEnabled val="1"/>
        </dgm:presLayoutVars>
      </dgm:prSet>
      <dgm:spPr/>
    </dgm:pt>
    <dgm:pt modelId="{1623A74E-280C-4359-BC59-947A5E74F60F}" type="pres">
      <dgm:prSet presAssocID="{7580FD00-BEF7-48CA-94A7-20D188F14465}" presName="nodeFollowingNodes" presStyleLbl="node1" presStyleIdx="2" presStyleCnt="8">
        <dgm:presLayoutVars>
          <dgm:bulletEnabled val="1"/>
        </dgm:presLayoutVars>
      </dgm:prSet>
      <dgm:spPr/>
    </dgm:pt>
    <dgm:pt modelId="{7FB6A955-67AA-416A-AF10-693D9267D2DD}" type="pres">
      <dgm:prSet presAssocID="{2E6978B6-297D-4952-95F3-02B9C749DD04}" presName="nodeFollowingNodes" presStyleLbl="node1" presStyleIdx="3" presStyleCnt="8" custScaleX="111693">
        <dgm:presLayoutVars>
          <dgm:bulletEnabled val="1"/>
        </dgm:presLayoutVars>
      </dgm:prSet>
      <dgm:spPr/>
    </dgm:pt>
    <dgm:pt modelId="{CAFDE9BB-1B90-443D-BF77-65D7FE88E7D5}" type="pres">
      <dgm:prSet presAssocID="{9F80E748-41CF-4B92-97CD-720A371AC749}" presName="nodeFollowingNodes" presStyleLbl="node1" presStyleIdx="4" presStyleCnt="8">
        <dgm:presLayoutVars>
          <dgm:bulletEnabled val="1"/>
        </dgm:presLayoutVars>
      </dgm:prSet>
      <dgm:spPr/>
    </dgm:pt>
    <dgm:pt modelId="{615768B8-A9D0-42FE-9A4A-7FC02653DD54}" type="pres">
      <dgm:prSet presAssocID="{E4A8A0C3-1F47-411A-B0C0-A8973ECEC8FC}" presName="nodeFollowingNodes" presStyleLbl="node1" presStyleIdx="5" presStyleCnt="8">
        <dgm:presLayoutVars>
          <dgm:bulletEnabled val="1"/>
        </dgm:presLayoutVars>
      </dgm:prSet>
      <dgm:spPr/>
    </dgm:pt>
    <dgm:pt modelId="{5059BC22-24CC-4BAC-881C-AC14EA0001C1}" type="pres">
      <dgm:prSet presAssocID="{6840CB5F-C586-485E-A855-D8F3F1192539}" presName="nodeFollowingNodes" presStyleLbl="node1" presStyleIdx="6" presStyleCnt="8">
        <dgm:presLayoutVars>
          <dgm:bulletEnabled val="1"/>
        </dgm:presLayoutVars>
      </dgm:prSet>
      <dgm:spPr/>
    </dgm:pt>
    <dgm:pt modelId="{518809AF-481C-4257-8067-B1BFF11436F9}" type="pres">
      <dgm:prSet presAssocID="{01DE30BA-C413-4EB0-9CC8-E65C25C6C883}" presName="nodeFollowingNodes" presStyleLbl="node1" presStyleIdx="7" presStyleCnt="8" custScaleX="112024">
        <dgm:presLayoutVars>
          <dgm:bulletEnabled val="1"/>
        </dgm:presLayoutVars>
      </dgm:prSet>
      <dgm:spPr/>
    </dgm:pt>
  </dgm:ptLst>
  <dgm:cxnLst>
    <dgm:cxn modelId="{EB0E8016-E490-4E27-B4EB-86C853CB7CE7}" srcId="{9D40D77C-8681-439D-BA64-608571EA4103}" destId="{77A944BD-CC79-4752-A403-2D49C01B9B0F}" srcOrd="0" destOrd="0" parTransId="{0E41D947-9008-4BA6-9B1C-2A426C886A65}" sibTransId="{D13757A2-0EB7-483C-8E1F-83DF9A93871B}"/>
    <dgm:cxn modelId="{4CCFD504-BEA3-4A56-A9DE-61598B3195E6}" type="presOf" srcId="{D13757A2-0EB7-483C-8E1F-83DF9A93871B}" destId="{B80FDECF-54F7-4994-8B30-BBFC36555D9B}" srcOrd="0" destOrd="0" presId="urn:microsoft.com/office/officeart/2005/8/layout/cycle3"/>
    <dgm:cxn modelId="{D98729B0-A5CE-4BCE-8EB5-9D6C958A020A}" srcId="{9D40D77C-8681-439D-BA64-608571EA4103}" destId="{6840CB5F-C586-485E-A855-D8F3F1192539}" srcOrd="6" destOrd="0" parTransId="{9828CC8B-62F3-418D-A1CC-7D5CC6E55948}" sibTransId="{18B8E6B3-6DF5-4C9E-A19D-85B13F15AF3B}"/>
    <dgm:cxn modelId="{D67AA79E-C7A2-4923-90CB-572713352726}" srcId="{9D40D77C-8681-439D-BA64-608571EA4103}" destId="{AF97A5E5-92A2-454C-87AC-46F7B1656353}" srcOrd="1" destOrd="0" parTransId="{9F7F3C74-7E5B-4CF1-8CE7-1C3CD29FC290}" sibTransId="{75A8E895-CD23-4210-946F-DED04CF8C85A}"/>
    <dgm:cxn modelId="{2B843F06-7483-40F4-A4AF-F66A7E454F27}" srcId="{9D40D77C-8681-439D-BA64-608571EA4103}" destId="{01DE30BA-C413-4EB0-9CC8-E65C25C6C883}" srcOrd="7" destOrd="0" parTransId="{EF87343F-5C0C-45E4-8E23-654C0860A3EE}" sibTransId="{227A0038-4693-4D0F-90DD-674227A90E25}"/>
    <dgm:cxn modelId="{40E2A936-DE66-454A-85FE-895E68334571}" type="presOf" srcId="{01DE30BA-C413-4EB0-9CC8-E65C25C6C883}" destId="{518809AF-481C-4257-8067-B1BFF11436F9}" srcOrd="0" destOrd="0" presId="urn:microsoft.com/office/officeart/2005/8/layout/cycle3"/>
    <dgm:cxn modelId="{E030C6AA-2854-4CFE-BD2A-5317C5500275}" type="presOf" srcId="{9D40D77C-8681-439D-BA64-608571EA4103}" destId="{EDF47ECD-2DF9-41BB-B860-1D28BDC0ACE3}" srcOrd="0" destOrd="0" presId="urn:microsoft.com/office/officeart/2005/8/layout/cycle3"/>
    <dgm:cxn modelId="{200E8DCD-BEDF-4026-A4E0-A434BE421E8F}" srcId="{9D40D77C-8681-439D-BA64-608571EA4103}" destId="{E4A8A0C3-1F47-411A-B0C0-A8973ECEC8FC}" srcOrd="5" destOrd="0" parTransId="{8C98A238-54A6-48C7-B70A-F42BA66463C1}" sibTransId="{ED4AB187-4E28-49DA-9731-64A33C5113E1}"/>
    <dgm:cxn modelId="{46908412-59CF-42EC-B9E7-D256767595E9}" srcId="{9D40D77C-8681-439D-BA64-608571EA4103}" destId="{9F80E748-41CF-4B92-97CD-720A371AC749}" srcOrd="4" destOrd="0" parTransId="{1251EFB0-42B5-45CC-AA73-502B713B6F8D}" sibTransId="{677E40FA-D641-4310-B381-45D78E8B2DCF}"/>
    <dgm:cxn modelId="{26A980D6-BEC6-4938-83D1-056C03BE4B76}" type="presOf" srcId="{9F80E748-41CF-4B92-97CD-720A371AC749}" destId="{CAFDE9BB-1B90-443D-BF77-65D7FE88E7D5}" srcOrd="0" destOrd="0" presId="urn:microsoft.com/office/officeart/2005/8/layout/cycle3"/>
    <dgm:cxn modelId="{16A8815C-1CA4-49C3-85C4-73539E5E801C}" type="presOf" srcId="{7580FD00-BEF7-48CA-94A7-20D188F14465}" destId="{1623A74E-280C-4359-BC59-947A5E74F60F}" srcOrd="0" destOrd="0" presId="urn:microsoft.com/office/officeart/2005/8/layout/cycle3"/>
    <dgm:cxn modelId="{E6BE8584-9691-416D-9B4D-47F579D2BED2}" srcId="{9D40D77C-8681-439D-BA64-608571EA4103}" destId="{7580FD00-BEF7-48CA-94A7-20D188F14465}" srcOrd="2" destOrd="0" parTransId="{3E85DD7B-75B4-488D-90B6-6D88BC410699}" sibTransId="{2B72B8DD-CBE7-41B0-86E0-86C87C59AE96}"/>
    <dgm:cxn modelId="{DEB6624D-22B7-46AD-84AF-BAAA2D313D5D}" type="presOf" srcId="{E4A8A0C3-1F47-411A-B0C0-A8973ECEC8FC}" destId="{615768B8-A9D0-42FE-9A4A-7FC02653DD54}" srcOrd="0" destOrd="0" presId="urn:microsoft.com/office/officeart/2005/8/layout/cycle3"/>
    <dgm:cxn modelId="{A29DA32B-C6A0-4A36-AA14-A8A4643E5099}" type="presOf" srcId="{2E6978B6-297D-4952-95F3-02B9C749DD04}" destId="{7FB6A955-67AA-416A-AF10-693D9267D2DD}" srcOrd="0" destOrd="0" presId="urn:microsoft.com/office/officeart/2005/8/layout/cycle3"/>
    <dgm:cxn modelId="{E2812096-6DF8-4EB2-AF16-B0991E1D2AD5}" type="presOf" srcId="{AF97A5E5-92A2-454C-87AC-46F7B1656353}" destId="{098144B7-6A3C-4259-A150-7B1C284AE613}" srcOrd="0" destOrd="0" presId="urn:microsoft.com/office/officeart/2005/8/layout/cycle3"/>
    <dgm:cxn modelId="{444C6332-9D45-42F6-A703-7FBE82383197}" type="presOf" srcId="{77A944BD-CC79-4752-A403-2D49C01B9B0F}" destId="{02D92A6E-E18B-485F-BFD4-0A4FF6CDB617}" srcOrd="0" destOrd="0" presId="urn:microsoft.com/office/officeart/2005/8/layout/cycle3"/>
    <dgm:cxn modelId="{6EF383A9-5EC1-457A-82D9-6D10FB90C125}" type="presOf" srcId="{6840CB5F-C586-485E-A855-D8F3F1192539}" destId="{5059BC22-24CC-4BAC-881C-AC14EA0001C1}" srcOrd="0" destOrd="0" presId="urn:microsoft.com/office/officeart/2005/8/layout/cycle3"/>
    <dgm:cxn modelId="{E30440CF-FA08-46E4-B9D9-E41A1B067E8C}" srcId="{9D40D77C-8681-439D-BA64-608571EA4103}" destId="{2E6978B6-297D-4952-95F3-02B9C749DD04}" srcOrd="3" destOrd="0" parTransId="{94E767A8-83FD-4006-8AFF-3D48D86D674F}" sibTransId="{B79C5BCD-8F6F-47A8-99F6-18ED7425A6D8}"/>
    <dgm:cxn modelId="{F88192DF-31A3-4B9C-9304-3406EE44EAC6}" type="presParOf" srcId="{EDF47ECD-2DF9-41BB-B860-1D28BDC0ACE3}" destId="{23A0FAA1-21A0-4215-B8D4-DE515AC628B5}" srcOrd="0" destOrd="0" presId="urn:microsoft.com/office/officeart/2005/8/layout/cycle3"/>
    <dgm:cxn modelId="{09C79B14-C9B9-49CA-A7FD-A8B28DA70AAF}" type="presParOf" srcId="{23A0FAA1-21A0-4215-B8D4-DE515AC628B5}" destId="{02D92A6E-E18B-485F-BFD4-0A4FF6CDB617}" srcOrd="0" destOrd="0" presId="urn:microsoft.com/office/officeart/2005/8/layout/cycle3"/>
    <dgm:cxn modelId="{7EEE04C1-153B-4946-A803-60D807142315}" type="presParOf" srcId="{23A0FAA1-21A0-4215-B8D4-DE515AC628B5}" destId="{B80FDECF-54F7-4994-8B30-BBFC36555D9B}" srcOrd="1" destOrd="0" presId="urn:microsoft.com/office/officeart/2005/8/layout/cycle3"/>
    <dgm:cxn modelId="{DB294137-9983-4F39-BF32-FD6BB432FCA2}" type="presParOf" srcId="{23A0FAA1-21A0-4215-B8D4-DE515AC628B5}" destId="{098144B7-6A3C-4259-A150-7B1C284AE613}" srcOrd="2" destOrd="0" presId="urn:microsoft.com/office/officeart/2005/8/layout/cycle3"/>
    <dgm:cxn modelId="{7A7517B7-DA89-4ADE-BE1A-8C1EC26E9AA3}" type="presParOf" srcId="{23A0FAA1-21A0-4215-B8D4-DE515AC628B5}" destId="{1623A74E-280C-4359-BC59-947A5E74F60F}" srcOrd="3" destOrd="0" presId="urn:microsoft.com/office/officeart/2005/8/layout/cycle3"/>
    <dgm:cxn modelId="{FE3FC321-48EE-420E-8E23-A61D312EEE42}" type="presParOf" srcId="{23A0FAA1-21A0-4215-B8D4-DE515AC628B5}" destId="{7FB6A955-67AA-416A-AF10-693D9267D2DD}" srcOrd="4" destOrd="0" presId="urn:microsoft.com/office/officeart/2005/8/layout/cycle3"/>
    <dgm:cxn modelId="{C8141BE3-7630-4591-B345-AFFD707D2734}" type="presParOf" srcId="{23A0FAA1-21A0-4215-B8D4-DE515AC628B5}" destId="{CAFDE9BB-1B90-443D-BF77-65D7FE88E7D5}" srcOrd="5" destOrd="0" presId="urn:microsoft.com/office/officeart/2005/8/layout/cycle3"/>
    <dgm:cxn modelId="{A148F4B4-BB3F-4773-8D17-5DC7BB8B0A23}" type="presParOf" srcId="{23A0FAA1-21A0-4215-B8D4-DE515AC628B5}" destId="{615768B8-A9D0-42FE-9A4A-7FC02653DD54}" srcOrd="6" destOrd="0" presId="urn:microsoft.com/office/officeart/2005/8/layout/cycle3"/>
    <dgm:cxn modelId="{779D8D08-8022-4F70-B30D-080A365012F5}" type="presParOf" srcId="{23A0FAA1-21A0-4215-B8D4-DE515AC628B5}" destId="{5059BC22-24CC-4BAC-881C-AC14EA0001C1}" srcOrd="7" destOrd="0" presId="urn:microsoft.com/office/officeart/2005/8/layout/cycle3"/>
    <dgm:cxn modelId="{09AB0062-B8EF-4FEA-A85C-D51E9CD1BC83}" type="presParOf" srcId="{23A0FAA1-21A0-4215-B8D4-DE515AC628B5}" destId="{518809AF-481C-4257-8067-B1BFF11436F9}"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20FFB-0ABD-4B7F-9C2B-0FBECCF9BE86}"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n-US"/>
        </a:p>
      </dgm:t>
    </dgm:pt>
    <dgm:pt modelId="{65B8500A-6709-40D2-A8D0-1430D8CDE483}">
      <dgm:prSet phldrT="[Text]"/>
      <dgm:spPr/>
      <dgm:t>
        <a:bodyPr/>
        <a:lstStyle/>
        <a:p>
          <a:r>
            <a:rPr lang="en-US" b="0" dirty="0"/>
            <a:t>Current Solutions are </a:t>
          </a:r>
          <a:r>
            <a:rPr lang="en-US" b="1" dirty="0"/>
            <a:t>fractured </a:t>
          </a:r>
          <a:r>
            <a:rPr lang="en-US" b="0" dirty="0"/>
            <a:t>and </a:t>
          </a:r>
          <a:r>
            <a:rPr lang="en-US" b="1" dirty="0"/>
            <a:t>limited</a:t>
          </a:r>
          <a:r>
            <a:rPr lang="en-US" b="0" dirty="0"/>
            <a:t>.</a:t>
          </a:r>
        </a:p>
      </dgm:t>
    </dgm:pt>
    <dgm:pt modelId="{0D7624E0-EC23-41E5-BF60-A2B428B45916}" type="parTrans" cxnId="{93281F36-6EAC-433D-8998-AC0DB58F841C}">
      <dgm:prSet/>
      <dgm:spPr/>
      <dgm:t>
        <a:bodyPr/>
        <a:lstStyle/>
        <a:p>
          <a:endParaRPr lang="en-US"/>
        </a:p>
      </dgm:t>
    </dgm:pt>
    <dgm:pt modelId="{C527EA49-D6A0-414E-9B6F-2DBC4C0A6E3E}" type="sibTrans" cxnId="{93281F36-6EAC-433D-8998-AC0DB58F841C}">
      <dgm:prSet/>
      <dgm:spPr/>
      <dgm:t>
        <a:bodyPr/>
        <a:lstStyle/>
        <a:p>
          <a:endParaRPr lang="en-US"/>
        </a:p>
      </dgm:t>
    </dgm:pt>
    <dgm:pt modelId="{606598F3-481A-4ABF-BFDF-6BF5C0CE529C}">
      <dgm:prSet phldrT="[Text]"/>
      <dgm:spPr/>
      <dgm:t>
        <a:bodyPr/>
        <a:lstStyle/>
        <a:p>
          <a:r>
            <a:rPr lang="en-US" dirty="0"/>
            <a:t>Competitors offer piece-meal solutions and limited offerings.</a:t>
          </a:r>
        </a:p>
      </dgm:t>
    </dgm:pt>
    <dgm:pt modelId="{CE7AAAE1-2FF3-47BD-952D-47FC22D4A4A7}" type="parTrans" cxnId="{7A84269D-E6DF-496D-AAA3-67DA09223369}">
      <dgm:prSet/>
      <dgm:spPr/>
      <dgm:t>
        <a:bodyPr/>
        <a:lstStyle/>
        <a:p>
          <a:endParaRPr lang="en-US"/>
        </a:p>
      </dgm:t>
    </dgm:pt>
    <dgm:pt modelId="{04BE70D8-A0D9-4D68-A30F-A5D6E5BBD30C}" type="sibTrans" cxnId="{7A84269D-E6DF-496D-AAA3-67DA09223369}">
      <dgm:prSet/>
      <dgm:spPr/>
      <dgm:t>
        <a:bodyPr/>
        <a:lstStyle/>
        <a:p>
          <a:endParaRPr lang="en-US"/>
        </a:p>
      </dgm:t>
    </dgm:pt>
    <dgm:pt modelId="{5E88EF7A-537E-4DFC-B227-432E0E4BB558}">
      <dgm:prSet phldrT="[Text]"/>
      <dgm:spPr/>
      <dgm:t>
        <a:bodyPr/>
        <a:lstStyle/>
        <a:p>
          <a:r>
            <a:rPr lang="en-US" dirty="0"/>
            <a:t>Options should be a diverse as children and their imaginations.</a:t>
          </a:r>
        </a:p>
      </dgm:t>
    </dgm:pt>
    <dgm:pt modelId="{67627B5D-370F-4B34-8BE1-2DD943F2742D}" type="parTrans" cxnId="{89DCDD5D-F1CF-4A11-9A67-59ED654EE617}">
      <dgm:prSet/>
      <dgm:spPr/>
      <dgm:t>
        <a:bodyPr/>
        <a:lstStyle/>
        <a:p>
          <a:endParaRPr lang="en-US"/>
        </a:p>
      </dgm:t>
    </dgm:pt>
    <dgm:pt modelId="{A92A3BE6-1AD1-4FC2-8F54-46BB5CAF5521}" type="sibTrans" cxnId="{89DCDD5D-F1CF-4A11-9A67-59ED654EE617}">
      <dgm:prSet/>
      <dgm:spPr/>
      <dgm:t>
        <a:bodyPr/>
        <a:lstStyle/>
        <a:p>
          <a:endParaRPr lang="en-US"/>
        </a:p>
      </dgm:t>
    </dgm:pt>
    <dgm:pt modelId="{FE230F10-2AD0-4240-A53D-91CD99610B27}">
      <dgm:prSet phldrT="[Text]"/>
      <dgm:spPr/>
      <dgm:t>
        <a:bodyPr/>
        <a:lstStyle/>
        <a:p>
          <a:r>
            <a:rPr lang="en-US" dirty="0"/>
            <a:t>Kids want to </a:t>
          </a:r>
          <a:r>
            <a:rPr lang="en-US" b="1" dirty="0"/>
            <a:t>play</a:t>
          </a:r>
          <a:r>
            <a:rPr lang="en-US" dirty="0"/>
            <a:t> and </a:t>
          </a:r>
          <a:r>
            <a:rPr lang="en-US" b="1" dirty="0"/>
            <a:t>spend time </a:t>
          </a:r>
          <a:r>
            <a:rPr lang="en-US" dirty="0"/>
            <a:t>with those they love.</a:t>
          </a:r>
        </a:p>
      </dgm:t>
    </dgm:pt>
    <dgm:pt modelId="{67B4DEFA-BA73-4ECC-8226-832D96AB1C9B}" type="parTrans" cxnId="{46A5E15A-F9F3-40C7-8B2E-6E5F133315B1}">
      <dgm:prSet/>
      <dgm:spPr/>
      <dgm:t>
        <a:bodyPr/>
        <a:lstStyle/>
        <a:p>
          <a:endParaRPr lang="en-US"/>
        </a:p>
      </dgm:t>
    </dgm:pt>
    <dgm:pt modelId="{835198A6-2B15-4F09-800F-B2BC8DFE8256}" type="sibTrans" cxnId="{46A5E15A-F9F3-40C7-8B2E-6E5F133315B1}">
      <dgm:prSet/>
      <dgm:spPr/>
      <dgm:t>
        <a:bodyPr/>
        <a:lstStyle/>
        <a:p>
          <a:endParaRPr lang="en-US"/>
        </a:p>
      </dgm:t>
    </dgm:pt>
    <dgm:pt modelId="{A916BC29-6739-4852-9670-058930F60AD3}">
      <dgm:prSet phldrT="[Text]"/>
      <dgm:spPr/>
      <dgm:t>
        <a:bodyPr/>
        <a:lstStyle/>
        <a:p>
          <a:r>
            <a:rPr lang="en-US" dirty="0"/>
            <a:t>Skype &amp; FaceTime can’t keep a young child’s attention – and kids need activity more than talk.</a:t>
          </a:r>
        </a:p>
      </dgm:t>
    </dgm:pt>
    <dgm:pt modelId="{631C12C0-CE5A-4EFF-A433-77CF57368EA6}" type="parTrans" cxnId="{23B3A86B-15CC-4A51-AC49-831F20613183}">
      <dgm:prSet/>
      <dgm:spPr/>
      <dgm:t>
        <a:bodyPr/>
        <a:lstStyle/>
        <a:p>
          <a:endParaRPr lang="en-US"/>
        </a:p>
      </dgm:t>
    </dgm:pt>
    <dgm:pt modelId="{9F34593F-D818-4A21-9DD6-A950F81A894D}" type="sibTrans" cxnId="{23B3A86B-15CC-4A51-AC49-831F20613183}">
      <dgm:prSet/>
      <dgm:spPr/>
      <dgm:t>
        <a:bodyPr/>
        <a:lstStyle/>
        <a:p>
          <a:endParaRPr lang="en-US"/>
        </a:p>
      </dgm:t>
    </dgm:pt>
    <dgm:pt modelId="{1C4D3AAF-953B-4CAD-BB4B-23CE579F0EF7}">
      <dgm:prSet phldrT="[Text]"/>
      <dgm:spPr/>
      <dgm:t>
        <a:bodyPr/>
        <a:lstStyle/>
        <a:p>
          <a:r>
            <a:rPr lang="en-US" dirty="0"/>
            <a:t>Too many missed moments lead to real impacts on learning, socialization and family time.</a:t>
          </a:r>
        </a:p>
      </dgm:t>
    </dgm:pt>
    <dgm:pt modelId="{FB58611E-733F-4797-860A-6244DFFA162B}" type="parTrans" cxnId="{E24AADFE-9F78-401C-B709-3E6AF2614B6D}">
      <dgm:prSet/>
      <dgm:spPr/>
      <dgm:t>
        <a:bodyPr/>
        <a:lstStyle/>
        <a:p>
          <a:endParaRPr lang="en-US"/>
        </a:p>
      </dgm:t>
    </dgm:pt>
    <dgm:pt modelId="{EAE467B1-1FDF-4C39-A6CA-CDA7B903CE25}" type="sibTrans" cxnId="{E24AADFE-9F78-401C-B709-3E6AF2614B6D}">
      <dgm:prSet/>
      <dgm:spPr/>
      <dgm:t>
        <a:bodyPr/>
        <a:lstStyle/>
        <a:p>
          <a:endParaRPr lang="en-US"/>
        </a:p>
      </dgm:t>
    </dgm:pt>
    <dgm:pt modelId="{48B13714-9A5B-4D57-9F03-E646C54353D2}">
      <dgm:prSet phldrT="[Text]"/>
      <dgm:spPr/>
      <dgm:t>
        <a:bodyPr/>
        <a:lstStyle/>
        <a:p>
          <a:r>
            <a:rPr lang="en-US" dirty="0"/>
            <a:t>Kids do not receive the </a:t>
          </a:r>
          <a:r>
            <a:rPr lang="en-US" b="1" dirty="0"/>
            <a:t>educational support </a:t>
          </a:r>
          <a:r>
            <a:rPr lang="en-US" dirty="0"/>
            <a:t>they need from tech.</a:t>
          </a:r>
        </a:p>
      </dgm:t>
    </dgm:pt>
    <dgm:pt modelId="{A90076C4-0EBF-4AEC-9032-1737556E1947}" type="parTrans" cxnId="{E5BE1FF4-4EED-46EE-97A0-E6BF726092C6}">
      <dgm:prSet/>
      <dgm:spPr/>
      <dgm:t>
        <a:bodyPr/>
        <a:lstStyle/>
        <a:p>
          <a:endParaRPr lang="en-US"/>
        </a:p>
      </dgm:t>
    </dgm:pt>
    <dgm:pt modelId="{65998468-3B2D-421C-BE9F-5BC397384F34}" type="sibTrans" cxnId="{E5BE1FF4-4EED-46EE-97A0-E6BF726092C6}">
      <dgm:prSet/>
      <dgm:spPr/>
      <dgm:t>
        <a:bodyPr/>
        <a:lstStyle/>
        <a:p>
          <a:endParaRPr lang="en-US"/>
        </a:p>
      </dgm:t>
    </dgm:pt>
    <dgm:pt modelId="{3116EBE1-3AA6-40B8-BBF8-61A7522F7A19}">
      <dgm:prSet phldrT="[Text]"/>
      <dgm:spPr/>
      <dgm:t>
        <a:bodyPr/>
        <a:lstStyle/>
        <a:p>
          <a:r>
            <a:rPr lang="en-US" dirty="0"/>
            <a:t>Ed tech focuses on teachers and parents – not parents and young kids.</a:t>
          </a:r>
        </a:p>
      </dgm:t>
    </dgm:pt>
    <dgm:pt modelId="{029E1C25-A3AB-4A42-B127-86549A7B4C79}" type="parTrans" cxnId="{5547D798-1B6E-4DD3-A25E-D4818FA511B0}">
      <dgm:prSet/>
      <dgm:spPr/>
      <dgm:t>
        <a:bodyPr/>
        <a:lstStyle/>
        <a:p>
          <a:endParaRPr lang="en-US"/>
        </a:p>
      </dgm:t>
    </dgm:pt>
    <dgm:pt modelId="{7A70CBC0-1488-40BA-AC54-7EB1DE6EA96F}" type="sibTrans" cxnId="{5547D798-1B6E-4DD3-A25E-D4818FA511B0}">
      <dgm:prSet/>
      <dgm:spPr/>
      <dgm:t>
        <a:bodyPr/>
        <a:lstStyle/>
        <a:p>
          <a:endParaRPr lang="en-US"/>
        </a:p>
      </dgm:t>
    </dgm:pt>
    <dgm:pt modelId="{AE02BA87-4D8D-421A-8CD9-40029D73BB11}">
      <dgm:prSet phldrT="[Text]"/>
      <dgm:spPr/>
      <dgm:t>
        <a:bodyPr/>
        <a:lstStyle/>
        <a:p>
          <a:r>
            <a:rPr lang="en-US" dirty="0"/>
            <a:t>Children with limited support are missing learning opportunities.</a:t>
          </a:r>
        </a:p>
      </dgm:t>
    </dgm:pt>
    <dgm:pt modelId="{4EA9D22D-9681-40DA-8CFB-A1835CA68008}" type="parTrans" cxnId="{A64D3BEF-7276-42DF-860C-5F0412F71FB5}">
      <dgm:prSet/>
      <dgm:spPr/>
      <dgm:t>
        <a:bodyPr/>
        <a:lstStyle/>
        <a:p>
          <a:endParaRPr lang="en-US"/>
        </a:p>
      </dgm:t>
    </dgm:pt>
    <dgm:pt modelId="{90BF17A9-5D3D-4448-B141-7F63D2147015}" type="sibTrans" cxnId="{A64D3BEF-7276-42DF-860C-5F0412F71FB5}">
      <dgm:prSet/>
      <dgm:spPr/>
      <dgm:t>
        <a:bodyPr/>
        <a:lstStyle/>
        <a:p>
          <a:endParaRPr lang="en-US"/>
        </a:p>
      </dgm:t>
    </dgm:pt>
    <dgm:pt modelId="{6B1D54A1-4AC8-4B97-AF72-84C8421FCA6E}" type="pres">
      <dgm:prSet presAssocID="{21420FFB-0ABD-4B7F-9C2B-0FBECCF9BE86}" presName="theList" presStyleCnt="0">
        <dgm:presLayoutVars>
          <dgm:dir/>
          <dgm:animLvl val="lvl"/>
          <dgm:resizeHandles val="exact"/>
        </dgm:presLayoutVars>
      </dgm:prSet>
      <dgm:spPr/>
    </dgm:pt>
    <dgm:pt modelId="{8E86E611-536F-4A58-9292-DECC41448701}" type="pres">
      <dgm:prSet presAssocID="{FE230F10-2AD0-4240-A53D-91CD99610B27}" presName="compNode" presStyleCnt="0"/>
      <dgm:spPr/>
    </dgm:pt>
    <dgm:pt modelId="{F2D5FA05-BC67-4EB2-A91A-FE2C4A5F1D1B}" type="pres">
      <dgm:prSet presAssocID="{FE230F10-2AD0-4240-A53D-91CD99610B27}" presName="aNode" presStyleLbl="bgShp" presStyleIdx="0" presStyleCnt="3"/>
      <dgm:spPr/>
    </dgm:pt>
    <dgm:pt modelId="{D48FF3B9-E47B-4B3A-BB3C-1F089D998886}" type="pres">
      <dgm:prSet presAssocID="{FE230F10-2AD0-4240-A53D-91CD99610B27}" presName="textNode" presStyleLbl="bgShp" presStyleIdx="0" presStyleCnt="3"/>
      <dgm:spPr/>
    </dgm:pt>
    <dgm:pt modelId="{32BBA9AE-5252-40B0-8D7E-FE494E1B03EE}" type="pres">
      <dgm:prSet presAssocID="{FE230F10-2AD0-4240-A53D-91CD99610B27}" presName="compChildNode" presStyleCnt="0"/>
      <dgm:spPr/>
    </dgm:pt>
    <dgm:pt modelId="{8D144CE7-4FF5-4041-B9BB-F6A0140CF2F2}" type="pres">
      <dgm:prSet presAssocID="{FE230F10-2AD0-4240-A53D-91CD99610B27}" presName="theInnerList" presStyleCnt="0"/>
      <dgm:spPr/>
    </dgm:pt>
    <dgm:pt modelId="{08579687-7562-4AC5-8D7A-04CFB7B624D8}" type="pres">
      <dgm:prSet presAssocID="{A916BC29-6739-4852-9670-058930F60AD3}" presName="childNode" presStyleLbl="node1" presStyleIdx="0" presStyleCnt="6">
        <dgm:presLayoutVars>
          <dgm:bulletEnabled val="1"/>
        </dgm:presLayoutVars>
      </dgm:prSet>
      <dgm:spPr/>
    </dgm:pt>
    <dgm:pt modelId="{B30AF0F7-CDD9-41D6-91DF-5E0B0C6A6888}" type="pres">
      <dgm:prSet presAssocID="{A916BC29-6739-4852-9670-058930F60AD3}" presName="aSpace2" presStyleCnt="0"/>
      <dgm:spPr/>
    </dgm:pt>
    <dgm:pt modelId="{32A2F28C-E88D-491B-94A0-E875FA9B73CC}" type="pres">
      <dgm:prSet presAssocID="{1C4D3AAF-953B-4CAD-BB4B-23CE579F0EF7}" presName="childNode" presStyleLbl="node1" presStyleIdx="1" presStyleCnt="6">
        <dgm:presLayoutVars>
          <dgm:bulletEnabled val="1"/>
        </dgm:presLayoutVars>
      </dgm:prSet>
      <dgm:spPr/>
    </dgm:pt>
    <dgm:pt modelId="{4DC2DBAE-CF99-4CFD-8805-D29644A25BDD}" type="pres">
      <dgm:prSet presAssocID="{FE230F10-2AD0-4240-A53D-91CD99610B27}" presName="aSpace" presStyleCnt="0"/>
      <dgm:spPr/>
    </dgm:pt>
    <dgm:pt modelId="{A4276707-72A0-4595-8FE7-BFB0E30DE8DC}" type="pres">
      <dgm:prSet presAssocID="{65B8500A-6709-40D2-A8D0-1430D8CDE483}" presName="compNode" presStyleCnt="0"/>
      <dgm:spPr/>
    </dgm:pt>
    <dgm:pt modelId="{5F2B06B8-0215-4339-8EBA-17DD67116FE2}" type="pres">
      <dgm:prSet presAssocID="{65B8500A-6709-40D2-A8D0-1430D8CDE483}" presName="aNode" presStyleLbl="bgShp" presStyleIdx="1" presStyleCnt="3"/>
      <dgm:spPr/>
    </dgm:pt>
    <dgm:pt modelId="{EAB4BBD7-BA66-41A1-9ABB-B9DD0BAE9368}" type="pres">
      <dgm:prSet presAssocID="{65B8500A-6709-40D2-A8D0-1430D8CDE483}" presName="textNode" presStyleLbl="bgShp" presStyleIdx="1" presStyleCnt="3"/>
      <dgm:spPr/>
    </dgm:pt>
    <dgm:pt modelId="{B33A0376-0352-4394-A4D7-EE8085C08B73}" type="pres">
      <dgm:prSet presAssocID="{65B8500A-6709-40D2-A8D0-1430D8CDE483}" presName="compChildNode" presStyleCnt="0"/>
      <dgm:spPr/>
    </dgm:pt>
    <dgm:pt modelId="{ABF616B4-9E49-44EF-B98A-CC9E7EBDC95C}" type="pres">
      <dgm:prSet presAssocID="{65B8500A-6709-40D2-A8D0-1430D8CDE483}" presName="theInnerList" presStyleCnt="0"/>
      <dgm:spPr/>
    </dgm:pt>
    <dgm:pt modelId="{C1E0EA7C-73C8-4A16-8BE9-C9E6F7CF592E}" type="pres">
      <dgm:prSet presAssocID="{606598F3-481A-4ABF-BFDF-6BF5C0CE529C}" presName="childNode" presStyleLbl="node1" presStyleIdx="2" presStyleCnt="6">
        <dgm:presLayoutVars>
          <dgm:bulletEnabled val="1"/>
        </dgm:presLayoutVars>
      </dgm:prSet>
      <dgm:spPr/>
    </dgm:pt>
    <dgm:pt modelId="{41596C82-0B17-4538-A9D3-153226486BBD}" type="pres">
      <dgm:prSet presAssocID="{606598F3-481A-4ABF-BFDF-6BF5C0CE529C}" presName="aSpace2" presStyleCnt="0"/>
      <dgm:spPr/>
    </dgm:pt>
    <dgm:pt modelId="{AC02518D-9514-4DE8-B754-093B70F5E7A3}" type="pres">
      <dgm:prSet presAssocID="{5E88EF7A-537E-4DFC-B227-432E0E4BB558}" presName="childNode" presStyleLbl="node1" presStyleIdx="3" presStyleCnt="6">
        <dgm:presLayoutVars>
          <dgm:bulletEnabled val="1"/>
        </dgm:presLayoutVars>
      </dgm:prSet>
      <dgm:spPr/>
    </dgm:pt>
    <dgm:pt modelId="{F3C8809F-BB98-467A-A475-5377D331EE7E}" type="pres">
      <dgm:prSet presAssocID="{65B8500A-6709-40D2-A8D0-1430D8CDE483}" presName="aSpace" presStyleCnt="0"/>
      <dgm:spPr/>
    </dgm:pt>
    <dgm:pt modelId="{D8E66960-B2F0-46BE-998E-999002318D48}" type="pres">
      <dgm:prSet presAssocID="{48B13714-9A5B-4D57-9F03-E646C54353D2}" presName="compNode" presStyleCnt="0"/>
      <dgm:spPr/>
    </dgm:pt>
    <dgm:pt modelId="{3B6D0165-A735-48F8-B309-B2AD5B2C6E26}" type="pres">
      <dgm:prSet presAssocID="{48B13714-9A5B-4D57-9F03-E646C54353D2}" presName="aNode" presStyleLbl="bgShp" presStyleIdx="2" presStyleCnt="3"/>
      <dgm:spPr/>
    </dgm:pt>
    <dgm:pt modelId="{4E89408D-9D49-4E0D-A1E7-05504C2A803F}" type="pres">
      <dgm:prSet presAssocID="{48B13714-9A5B-4D57-9F03-E646C54353D2}" presName="textNode" presStyleLbl="bgShp" presStyleIdx="2" presStyleCnt="3"/>
      <dgm:spPr/>
    </dgm:pt>
    <dgm:pt modelId="{39E7CE9A-BD9A-41D4-A12D-6BB99CC50EF5}" type="pres">
      <dgm:prSet presAssocID="{48B13714-9A5B-4D57-9F03-E646C54353D2}" presName="compChildNode" presStyleCnt="0"/>
      <dgm:spPr/>
    </dgm:pt>
    <dgm:pt modelId="{F7E52BF9-1381-452F-AEE6-DED55338E9BE}" type="pres">
      <dgm:prSet presAssocID="{48B13714-9A5B-4D57-9F03-E646C54353D2}" presName="theInnerList" presStyleCnt="0"/>
      <dgm:spPr/>
    </dgm:pt>
    <dgm:pt modelId="{1EC270B8-EF93-4AC4-967C-918F30658F24}" type="pres">
      <dgm:prSet presAssocID="{3116EBE1-3AA6-40B8-BBF8-61A7522F7A19}" presName="childNode" presStyleLbl="node1" presStyleIdx="4" presStyleCnt="6">
        <dgm:presLayoutVars>
          <dgm:bulletEnabled val="1"/>
        </dgm:presLayoutVars>
      </dgm:prSet>
      <dgm:spPr/>
    </dgm:pt>
    <dgm:pt modelId="{5ABAB2D4-7E7F-433C-BC4E-1A05D6B8FBB3}" type="pres">
      <dgm:prSet presAssocID="{3116EBE1-3AA6-40B8-BBF8-61A7522F7A19}" presName="aSpace2" presStyleCnt="0"/>
      <dgm:spPr/>
    </dgm:pt>
    <dgm:pt modelId="{BE2F97C1-5A24-4731-8212-1A5266B5A62E}" type="pres">
      <dgm:prSet presAssocID="{AE02BA87-4D8D-421A-8CD9-40029D73BB11}" presName="childNode" presStyleLbl="node1" presStyleIdx="5" presStyleCnt="6">
        <dgm:presLayoutVars>
          <dgm:bulletEnabled val="1"/>
        </dgm:presLayoutVars>
      </dgm:prSet>
      <dgm:spPr/>
    </dgm:pt>
  </dgm:ptLst>
  <dgm:cxnLst>
    <dgm:cxn modelId="{AA854FBD-4E1C-4770-A6EC-15713D296197}" type="presOf" srcId="{3116EBE1-3AA6-40B8-BBF8-61A7522F7A19}" destId="{1EC270B8-EF93-4AC4-967C-918F30658F24}" srcOrd="0" destOrd="0" presId="urn:microsoft.com/office/officeart/2005/8/layout/lProcess2"/>
    <dgm:cxn modelId="{4F65C614-AE30-4372-AE3E-1F558A9BA759}" type="presOf" srcId="{65B8500A-6709-40D2-A8D0-1430D8CDE483}" destId="{5F2B06B8-0215-4339-8EBA-17DD67116FE2}" srcOrd="0" destOrd="0" presId="urn:microsoft.com/office/officeart/2005/8/layout/lProcess2"/>
    <dgm:cxn modelId="{3B06228D-5E21-4341-B7CC-DAD2B2D35398}" type="presOf" srcId="{48B13714-9A5B-4D57-9F03-E646C54353D2}" destId="{4E89408D-9D49-4E0D-A1E7-05504C2A803F}" srcOrd="1" destOrd="0" presId="urn:microsoft.com/office/officeart/2005/8/layout/lProcess2"/>
    <dgm:cxn modelId="{E24AADFE-9F78-401C-B709-3E6AF2614B6D}" srcId="{FE230F10-2AD0-4240-A53D-91CD99610B27}" destId="{1C4D3AAF-953B-4CAD-BB4B-23CE579F0EF7}" srcOrd="1" destOrd="0" parTransId="{FB58611E-733F-4797-860A-6244DFFA162B}" sibTransId="{EAE467B1-1FDF-4C39-A6CA-CDA7B903CE25}"/>
    <dgm:cxn modelId="{93281F36-6EAC-433D-8998-AC0DB58F841C}" srcId="{21420FFB-0ABD-4B7F-9C2B-0FBECCF9BE86}" destId="{65B8500A-6709-40D2-A8D0-1430D8CDE483}" srcOrd="1" destOrd="0" parTransId="{0D7624E0-EC23-41E5-BF60-A2B428B45916}" sibTransId="{C527EA49-D6A0-414E-9B6F-2DBC4C0A6E3E}"/>
    <dgm:cxn modelId="{E5BE1FF4-4EED-46EE-97A0-E6BF726092C6}" srcId="{21420FFB-0ABD-4B7F-9C2B-0FBECCF9BE86}" destId="{48B13714-9A5B-4D57-9F03-E646C54353D2}" srcOrd="2" destOrd="0" parTransId="{A90076C4-0EBF-4AEC-9032-1737556E1947}" sibTransId="{65998468-3B2D-421C-BE9F-5BC397384F34}"/>
    <dgm:cxn modelId="{474F82E7-7870-49D0-9E6B-881F2F42C9B4}" type="presOf" srcId="{606598F3-481A-4ABF-BFDF-6BF5C0CE529C}" destId="{C1E0EA7C-73C8-4A16-8BE9-C9E6F7CF592E}" srcOrd="0" destOrd="0" presId="urn:microsoft.com/office/officeart/2005/8/layout/lProcess2"/>
    <dgm:cxn modelId="{89DCDD5D-F1CF-4A11-9A67-59ED654EE617}" srcId="{65B8500A-6709-40D2-A8D0-1430D8CDE483}" destId="{5E88EF7A-537E-4DFC-B227-432E0E4BB558}" srcOrd="1" destOrd="0" parTransId="{67627B5D-370F-4B34-8BE1-2DD943F2742D}" sibTransId="{A92A3BE6-1AD1-4FC2-8F54-46BB5CAF5521}"/>
    <dgm:cxn modelId="{23B3A86B-15CC-4A51-AC49-831F20613183}" srcId="{FE230F10-2AD0-4240-A53D-91CD99610B27}" destId="{A916BC29-6739-4852-9670-058930F60AD3}" srcOrd="0" destOrd="0" parTransId="{631C12C0-CE5A-4EFF-A433-77CF57368EA6}" sibTransId="{9F34593F-D818-4A21-9DD6-A950F81A894D}"/>
    <dgm:cxn modelId="{BFCDA72A-0698-4747-B9C6-40EF616E3C95}" type="presOf" srcId="{1C4D3AAF-953B-4CAD-BB4B-23CE579F0EF7}" destId="{32A2F28C-E88D-491B-94A0-E875FA9B73CC}" srcOrd="0" destOrd="0" presId="urn:microsoft.com/office/officeart/2005/8/layout/lProcess2"/>
    <dgm:cxn modelId="{7A84269D-E6DF-496D-AAA3-67DA09223369}" srcId="{65B8500A-6709-40D2-A8D0-1430D8CDE483}" destId="{606598F3-481A-4ABF-BFDF-6BF5C0CE529C}" srcOrd="0" destOrd="0" parTransId="{CE7AAAE1-2FF3-47BD-952D-47FC22D4A4A7}" sibTransId="{04BE70D8-A0D9-4D68-A30F-A5D6E5BBD30C}"/>
    <dgm:cxn modelId="{037A0AD2-4082-4E62-8E00-03DA2B561597}" type="presOf" srcId="{A916BC29-6739-4852-9670-058930F60AD3}" destId="{08579687-7562-4AC5-8D7A-04CFB7B624D8}" srcOrd="0" destOrd="0" presId="urn:microsoft.com/office/officeart/2005/8/layout/lProcess2"/>
    <dgm:cxn modelId="{78E95AA0-0791-422F-807C-1964E9A7D1C8}" type="presOf" srcId="{FE230F10-2AD0-4240-A53D-91CD99610B27}" destId="{F2D5FA05-BC67-4EB2-A91A-FE2C4A5F1D1B}" srcOrd="0" destOrd="0" presId="urn:microsoft.com/office/officeart/2005/8/layout/lProcess2"/>
    <dgm:cxn modelId="{46A5E15A-F9F3-40C7-8B2E-6E5F133315B1}" srcId="{21420FFB-0ABD-4B7F-9C2B-0FBECCF9BE86}" destId="{FE230F10-2AD0-4240-A53D-91CD99610B27}" srcOrd="0" destOrd="0" parTransId="{67B4DEFA-BA73-4ECC-8226-832D96AB1C9B}" sibTransId="{835198A6-2B15-4F09-800F-B2BC8DFE8256}"/>
    <dgm:cxn modelId="{FE2F6A49-5B18-4A14-A3D8-3B63269D7B56}" type="presOf" srcId="{48B13714-9A5B-4D57-9F03-E646C54353D2}" destId="{3B6D0165-A735-48F8-B309-B2AD5B2C6E26}" srcOrd="0" destOrd="0" presId="urn:microsoft.com/office/officeart/2005/8/layout/lProcess2"/>
    <dgm:cxn modelId="{B5C34802-5680-4B72-BCF3-408B75E1DE01}" type="presOf" srcId="{FE230F10-2AD0-4240-A53D-91CD99610B27}" destId="{D48FF3B9-E47B-4B3A-BB3C-1F089D998886}" srcOrd="1" destOrd="0" presId="urn:microsoft.com/office/officeart/2005/8/layout/lProcess2"/>
    <dgm:cxn modelId="{5547D798-1B6E-4DD3-A25E-D4818FA511B0}" srcId="{48B13714-9A5B-4D57-9F03-E646C54353D2}" destId="{3116EBE1-3AA6-40B8-BBF8-61A7522F7A19}" srcOrd="0" destOrd="0" parTransId="{029E1C25-A3AB-4A42-B127-86549A7B4C79}" sibTransId="{7A70CBC0-1488-40BA-AC54-7EB1DE6EA96F}"/>
    <dgm:cxn modelId="{3C70B2A5-7EE9-49BE-940F-E45A0B1BC96D}" type="presOf" srcId="{65B8500A-6709-40D2-A8D0-1430D8CDE483}" destId="{EAB4BBD7-BA66-41A1-9ABB-B9DD0BAE9368}" srcOrd="1" destOrd="0" presId="urn:microsoft.com/office/officeart/2005/8/layout/lProcess2"/>
    <dgm:cxn modelId="{59C3801F-CA77-40C4-A4D3-864755EEDC53}" type="presOf" srcId="{21420FFB-0ABD-4B7F-9C2B-0FBECCF9BE86}" destId="{6B1D54A1-4AC8-4B97-AF72-84C8421FCA6E}" srcOrd="0" destOrd="0" presId="urn:microsoft.com/office/officeart/2005/8/layout/lProcess2"/>
    <dgm:cxn modelId="{D31E3172-3152-4408-B1AF-4BB2812B7178}" type="presOf" srcId="{5E88EF7A-537E-4DFC-B227-432E0E4BB558}" destId="{AC02518D-9514-4DE8-B754-093B70F5E7A3}" srcOrd="0" destOrd="0" presId="urn:microsoft.com/office/officeart/2005/8/layout/lProcess2"/>
    <dgm:cxn modelId="{A64D3BEF-7276-42DF-860C-5F0412F71FB5}" srcId="{48B13714-9A5B-4D57-9F03-E646C54353D2}" destId="{AE02BA87-4D8D-421A-8CD9-40029D73BB11}" srcOrd="1" destOrd="0" parTransId="{4EA9D22D-9681-40DA-8CFB-A1835CA68008}" sibTransId="{90BF17A9-5D3D-4448-B141-7F63D2147015}"/>
    <dgm:cxn modelId="{F20E2F9E-BDAD-4160-8542-8EE8DC6F9303}" type="presOf" srcId="{AE02BA87-4D8D-421A-8CD9-40029D73BB11}" destId="{BE2F97C1-5A24-4731-8212-1A5266B5A62E}" srcOrd="0" destOrd="0" presId="urn:microsoft.com/office/officeart/2005/8/layout/lProcess2"/>
    <dgm:cxn modelId="{92683382-BF07-437D-BDBA-6163B4A57742}" type="presParOf" srcId="{6B1D54A1-4AC8-4B97-AF72-84C8421FCA6E}" destId="{8E86E611-536F-4A58-9292-DECC41448701}" srcOrd="0" destOrd="0" presId="urn:microsoft.com/office/officeart/2005/8/layout/lProcess2"/>
    <dgm:cxn modelId="{2C7E3993-B98A-4094-8011-1B2A0BA9BBED}" type="presParOf" srcId="{8E86E611-536F-4A58-9292-DECC41448701}" destId="{F2D5FA05-BC67-4EB2-A91A-FE2C4A5F1D1B}" srcOrd="0" destOrd="0" presId="urn:microsoft.com/office/officeart/2005/8/layout/lProcess2"/>
    <dgm:cxn modelId="{11B3C025-2B8B-40D5-8D94-748FD49E2144}" type="presParOf" srcId="{8E86E611-536F-4A58-9292-DECC41448701}" destId="{D48FF3B9-E47B-4B3A-BB3C-1F089D998886}" srcOrd="1" destOrd="0" presId="urn:microsoft.com/office/officeart/2005/8/layout/lProcess2"/>
    <dgm:cxn modelId="{A5DC910F-AAD9-46C0-89C9-5DC08F8489A9}" type="presParOf" srcId="{8E86E611-536F-4A58-9292-DECC41448701}" destId="{32BBA9AE-5252-40B0-8D7E-FE494E1B03EE}" srcOrd="2" destOrd="0" presId="urn:microsoft.com/office/officeart/2005/8/layout/lProcess2"/>
    <dgm:cxn modelId="{0D86B648-88ED-4E5B-A61B-3DBB6F440B83}" type="presParOf" srcId="{32BBA9AE-5252-40B0-8D7E-FE494E1B03EE}" destId="{8D144CE7-4FF5-4041-B9BB-F6A0140CF2F2}" srcOrd="0" destOrd="0" presId="urn:microsoft.com/office/officeart/2005/8/layout/lProcess2"/>
    <dgm:cxn modelId="{411DA784-051F-4A13-9E02-2353477F0BF7}" type="presParOf" srcId="{8D144CE7-4FF5-4041-B9BB-F6A0140CF2F2}" destId="{08579687-7562-4AC5-8D7A-04CFB7B624D8}" srcOrd="0" destOrd="0" presId="urn:microsoft.com/office/officeart/2005/8/layout/lProcess2"/>
    <dgm:cxn modelId="{DB7690BB-0DC1-4DA6-8F8A-E1A40196D473}" type="presParOf" srcId="{8D144CE7-4FF5-4041-B9BB-F6A0140CF2F2}" destId="{B30AF0F7-CDD9-41D6-91DF-5E0B0C6A6888}" srcOrd="1" destOrd="0" presId="urn:microsoft.com/office/officeart/2005/8/layout/lProcess2"/>
    <dgm:cxn modelId="{A1CA4D19-3A16-4406-BDF5-A42501E18D90}" type="presParOf" srcId="{8D144CE7-4FF5-4041-B9BB-F6A0140CF2F2}" destId="{32A2F28C-E88D-491B-94A0-E875FA9B73CC}" srcOrd="2" destOrd="0" presId="urn:microsoft.com/office/officeart/2005/8/layout/lProcess2"/>
    <dgm:cxn modelId="{7BAE5BAC-8370-463E-9F6A-888D7C80A7D5}" type="presParOf" srcId="{6B1D54A1-4AC8-4B97-AF72-84C8421FCA6E}" destId="{4DC2DBAE-CF99-4CFD-8805-D29644A25BDD}" srcOrd="1" destOrd="0" presId="urn:microsoft.com/office/officeart/2005/8/layout/lProcess2"/>
    <dgm:cxn modelId="{EAB83C84-2B3D-40CA-B705-DB0E85113323}" type="presParOf" srcId="{6B1D54A1-4AC8-4B97-AF72-84C8421FCA6E}" destId="{A4276707-72A0-4595-8FE7-BFB0E30DE8DC}" srcOrd="2" destOrd="0" presId="urn:microsoft.com/office/officeart/2005/8/layout/lProcess2"/>
    <dgm:cxn modelId="{0FD5ACB9-F3FC-41A0-8205-96D6478DFF82}" type="presParOf" srcId="{A4276707-72A0-4595-8FE7-BFB0E30DE8DC}" destId="{5F2B06B8-0215-4339-8EBA-17DD67116FE2}" srcOrd="0" destOrd="0" presId="urn:microsoft.com/office/officeart/2005/8/layout/lProcess2"/>
    <dgm:cxn modelId="{D6A101D7-E659-413C-A713-7D595BEF16EA}" type="presParOf" srcId="{A4276707-72A0-4595-8FE7-BFB0E30DE8DC}" destId="{EAB4BBD7-BA66-41A1-9ABB-B9DD0BAE9368}" srcOrd="1" destOrd="0" presId="urn:microsoft.com/office/officeart/2005/8/layout/lProcess2"/>
    <dgm:cxn modelId="{FB525A4B-9F5C-4DDA-AC7E-FD0E96B9697A}" type="presParOf" srcId="{A4276707-72A0-4595-8FE7-BFB0E30DE8DC}" destId="{B33A0376-0352-4394-A4D7-EE8085C08B73}" srcOrd="2" destOrd="0" presId="urn:microsoft.com/office/officeart/2005/8/layout/lProcess2"/>
    <dgm:cxn modelId="{6E8E2827-8C4A-4E7A-9A12-663E02525628}" type="presParOf" srcId="{B33A0376-0352-4394-A4D7-EE8085C08B73}" destId="{ABF616B4-9E49-44EF-B98A-CC9E7EBDC95C}" srcOrd="0" destOrd="0" presId="urn:microsoft.com/office/officeart/2005/8/layout/lProcess2"/>
    <dgm:cxn modelId="{028F9367-18B9-45E2-AEA6-CF077A7AC838}" type="presParOf" srcId="{ABF616B4-9E49-44EF-B98A-CC9E7EBDC95C}" destId="{C1E0EA7C-73C8-4A16-8BE9-C9E6F7CF592E}" srcOrd="0" destOrd="0" presId="urn:microsoft.com/office/officeart/2005/8/layout/lProcess2"/>
    <dgm:cxn modelId="{6642A45D-210D-469B-8607-2378A87D294A}" type="presParOf" srcId="{ABF616B4-9E49-44EF-B98A-CC9E7EBDC95C}" destId="{41596C82-0B17-4538-A9D3-153226486BBD}" srcOrd="1" destOrd="0" presId="urn:microsoft.com/office/officeart/2005/8/layout/lProcess2"/>
    <dgm:cxn modelId="{93C0B70F-1F8C-434D-9619-430D79119F8B}" type="presParOf" srcId="{ABF616B4-9E49-44EF-B98A-CC9E7EBDC95C}" destId="{AC02518D-9514-4DE8-B754-093B70F5E7A3}" srcOrd="2" destOrd="0" presId="urn:microsoft.com/office/officeart/2005/8/layout/lProcess2"/>
    <dgm:cxn modelId="{6F991FCA-EBC0-4B8E-A716-8CB153E4F963}" type="presParOf" srcId="{6B1D54A1-4AC8-4B97-AF72-84C8421FCA6E}" destId="{F3C8809F-BB98-467A-A475-5377D331EE7E}" srcOrd="3" destOrd="0" presId="urn:microsoft.com/office/officeart/2005/8/layout/lProcess2"/>
    <dgm:cxn modelId="{6654090B-5B35-41A6-BF05-70BF268C9B90}" type="presParOf" srcId="{6B1D54A1-4AC8-4B97-AF72-84C8421FCA6E}" destId="{D8E66960-B2F0-46BE-998E-999002318D48}" srcOrd="4" destOrd="0" presId="urn:microsoft.com/office/officeart/2005/8/layout/lProcess2"/>
    <dgm:cxn modelId="{0DEDF8C7-30EC-487C-B529-313307D7BA56}" type="presParOf" srcId="{D8E66960-B2F0-46BE-998E-999002318D48}" destId="{3B6D0165-A735-48F8-B309-B2AD5B2C6E26}" srcOrd="0" destOrd="0" presId="urn:microsoft.com/office/officeart/2005/8/layout/lProcess2"/>
    <dgm:cxn modelId="{2B2DFF9D-D388-449E-86F7-1CF0BEAE358E}" type="presParOf" srcId="{D8E66960-B2F0-46BE-998E-999002318D48}" destId="{4E89408D-9D49-4E0D-A1E7-05504C2A803F}" srcOrd="1" destOrd="0" presId="urn:microsoft.com/office/officeart/2005/8/layout/lProcess2"/>
    <dgm:cxn modelId="{2FEFE149-7BD8-402F-90DC-DF652524E1BB}" type="presParOf" srcId="{D8E66960-B2F0-46BE-998E-999002318D48}" destId="{39E7CE9A-BD9A-41D4-A12D-6BB99CC50EF5}" srcOrd="2" destOrd="0" presId="urn:microsoft.com/office/officeart/2005/8/layout/lProcess2"/>
    <dgm:cxn modelId="{F981F257-C8FE-4B01-AD24-D31970B6B06E}" type="presParOf" srcId="{39E7CE9A-BD9A-41D4-A12D-6BB99CC50EF5}" destId="{F7E52BF9-1381-452F-AEE6-DED55338E9BE}" srcOrd="0" destOrd="0" presId="urn:microsoft.com/office/officeart/2005/8/layout/lProcess2"/>
    <dgm:cxn modelId="{DDD815BF-F132-4C40-A336-6608E4729862}" type="presParOf" srcId="{F7E52BF9-1381-452F-AEE6-DED55338E9BE}" destId="{1EC270B8-EF93-4AC4-967C-918F30658F24}" srcOrd="0" destOrd="0" presId="urn:microsoft.com/office/officeart/2005/8/layout/lProcess2"/>
    <dgm:cxn modelId="{89AEF510-F366-4142-9010-6D2E4BF3FA3F}" type="presParOf" srcId="{F7E52BF9-1381-452F-AEE6-DED55338E9BE}" destId="{5ABAB2D4-7E7F-433C-BC4E-1A05D6B8FBB3}" srcOrd="1" destOrd="0" presId="urn:microsoft.com/office/officeart/2005/8/layout/lProcess2"/>
    <dgm:cxn modelId="{8E3F7251-A818-4405-BA88-0DDF7EF41691}" type="presParOf" srcId="{F7E52BF9-1381-452F-AEE6-DED55338E9BE}" destId="{BE2F97C1-5A24-4731-8212-1A5266B5A62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11C88-335D-49C0-9631-9EA892986703}"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en-US"/>
        </a:p>
      </dgm:t>
    </dgm:pt>
    <dgm:pt modelId="{2E6CB270-2586-44A2-8807-A8B5BD9B226A}">
      <dgm:prSet/>
      <dgm:spPr/>
      <dgm:t>
        <a:bodyPr/>
        <a:lstStyle/>
        <a:p>
          <a:pPr rtl="0"/>
          <a:r>
            <a:rPr lang="en-US" b="1" u="sng" dirty="0"/>
            <a:t>Immersive Experience: </a:t>
          </a:r>
          <a:r>
            <a:rPr lang="en-US" b="1" dirty="0"/>
            <a:t>Autonomy </a:t>
          </a:r>
          <a:r>
            <a:rPr lang="en-US" dirty="0"/>
            <a:t>for the child &amp; </a:t>
          </a:r>
          <a:r>
            <a:rPr lang="en-US" b="1" dirty="0"/>
            <a:t>Control</a:t>
          </a:r>
          <a:r>
            <a:rPr lang="en-US" dirty="0"/>
            <a:t> for the parent</a:t>
          </a:r>
        </a:p>
      </dgm:t>
    </dgm:pt>
    <dgm:pt modelId="{2BFF8089-3BAD-4070-B617-533B8C3F50A2}" type="parTrans" cxnId="{5477254F-10E7-4DC5-B2FD-73F9997D2FA6}">
      <dgm:prSet/>
      <dgm:spPr/>
      <dgm:t>
        <a:bodyPr/>
        <a:lstStyle/>
        <a:p>
          <a:endParaRPr lang="en-US"/>
        </a:p>
      </dgm:t>
    </dgm:pt>
    <dgm:pt modelId="{A3068814-DC2B-4720-9C0B-2C903A7565B9}" type="sibTrans" cxnId="{5477254F-10E7-4DC5-B2FD-73F9997D2FA6}">
      <dgm:prSet/>
      <dgm:spPr/>
      <dgm:t>
        <a:bodyPr/>
        <a:lstStyle/>
        <a:p>
          <a:endParaRPr lang="en-US"/>
        </a:p>
      </dgm:t>
    </dgm:pt>
    <dgm:pt modelId="{00F38DCD-7548-4166-9EC7-CF56B5672379}">
      <dgm:prSet/>
      <dgm:spPr/>
      <dgm:t>
        <a:bodyPr/>
        <a:lstStyle/>
        <a:p>
          <a:pPr rtl="0"/>
          <a:r>
            <a:rPr lang="en-US" b="1" u="sng" dirty="0"/>
            <a:t>One Stop Shop:</a:t>
          </a:r>
          <a:r>
            <a:rPr lang="en-US" b="0" u="none" dirty="0"/>
            <a:t> Read, Watch, Play, Draw, Listen </a:t>
          </a:r>
          <a:r>
            <a:rPr lang="en-US" b="0" u="sng" dirty="0"/>
            <a:t>and</a:t>
          </a:r>
          <a:r>
            <a:rPr lang="en-US" b="0" u="none" dirty="0"/>
            <a:t> Learn </a:t>
          </a:r>
          <a:r>
            <a:rPr lang="en-US" b="1" u="none" dirty="0"/>
            <a:t>– all on one app.</a:t>
          </a:r>
          <a:endParaRPr lang="en-US" dirty="0"/>
        </a:p>
      </dgm:t>
    </dgm:pt>
    <dgm:pt modelId="{D7C49E2E-72D5-4123-9C6C-34DCDF77DB9A}" type="sibTrans" cxnId="{C817E446-0334-48D0-8FC1-7DF6857B844D}">
      <dgm:prSet/>
      <dgm:spPr/>
      <dgm:t>
        <a:bodyPr/>
        <a:lstStyle/>
        <a:p>
          <a:endParaRPr lang="en-US"/>
        </a:p>
      </dgm:t>
    </dgm:pt>
    <dgm:pt modelId="{8CE04AF2-5E19-47CE-9E76-7A3794378597}" type="parTrans" cxnId="{C817E446-0334-48D0-8FC1-7DF6857B844D}">
      <dgm:prSet/>
      <dgm:spPr/>
      <dgm:t>
        <a:bodyPr/>
        <a:lstStyle/>
        <a:p>
          <a:endParaRPr lang="en-US"/>
        </a:p>
      </dgm:t>
    </dgm:pt>
    <dgm:pt modelId="{B3680FB4-FB6D-4255-8B99-1097D5EC90DA}" type="pres">
      <dgm:prSet presAssocID="{E6F11C88-335D-49C0-9631-9EA892986703}" presName="Name0" presStyleCnt="0">
        <dgm:presLayoutVars>
          <dgm:chPref val="1"/>
          <dgm:dir/>
          <dgm:animOne val="branch"/>
          <dgm:animLvl val="lvl"/>
          <dgm:resizeHandles/>
        </dgm:presLayoutVars>
      </dgm:prSet>
      <dgm:spPr/>
    </dgm:pt>
    <dgm:pt modelId="{78D7BFC7-6122-4C03-82F0-F4CDDC4A8749}" type="pres">
      <dgm:prSet presAssocID="{2E6CB270-2586-44A2-8807-A8B5BD9B226A}" presName="vertOne" presStyleCnt="0"/>
      <dgm:spPr/>
    </dgm:pt>
    <dgm:pt modelId="{F447EC3F-6059-4DCA-869E-C374DEC2820E}" type="pres">
      <dgm:prSet presAssocID="{2E6CB270-2586-44A2-8807-A8B5BD9B226A}" presName="txOne" presStyleLbl="node0" presStyleIdx="0" presStyleCnt="2">
        <dgm:presLayoutVars>
          <dgm:chPref val="3"/>
        </dgm:presLayoutVars>
      </dgm:prSet>
      <dgm:spPr/>
    </dgm:pt>
    <dgm:pt modelId="{711124B8-42E8-421E-AE79-6FFB0ED14D02}" type="pres">
      <dgm:prSet presAssocID="{2E6CB270-2586-44A2-8807-A8B5BD9B226A}" presName="horzOne" presStyleCnt="0"/>
      <dgm:spPr/>
    </dgm:pt>
    <dgm:pt modelId="{DF69835F-A85E-4650-9100-0AD29ED2495A}" type="pres">
      <dgm:prSet presAssocID="{A3068814-DC2B-4720-9C0B-2C903A7565B9}" presName="sibSpaceOne" presStyleCnt="0"/>
      <dgm:spPr/>
    </dgm:pt>
    <dgm:pt modelId="{80704EA4-19B2-4800-9759-0EFF584A28ED}" type="pres">
      <dgm:prSet presAssocID="{00F38DCD-7548-4166-9EC7-CF56B5672379}" presName="vertOne" presStyleCnt="0"/>
      <dgm:spPr/>
    </dgm:pt>
    <dgm:pt modelId="{6E542C45-B04E-4D2F-8BC1-1A782E88FED8}" type="pres">
      <dgm:prSet presAssocID="{00F38DCD-7548-4166-9EC7-CF56B5672379}" presName="txOne" presStyleLbl="node0" presStyleIdx="1" presStyleCnt="2">
        <dgm:presLayoutVars>
          <dgm:chPref val="3"/>
        </dgm:presLayoutVars>
      </dgm:prSet>
      <dgm:spPr/>
    </dgm:pt>
    <dgm:pt modelId="{FB14197A-713B-4FEE-945F-12D2B775194A}" type="pres">
      <dgm:prSet presAssocID="{00F38DCD-7548-4166-9EC7-CF56B5672379}" presName="horzOne" presStyleCnt="0"/>
      <dgm:spPr/>
    </dgm:pt>
  </dgm:ptLst>
  <dgm:cxnLst>
    <dgm:cxn modelId="{200244F0-B904-493E-8696-F2E4A6D4FD30}" type="presOf" srcId="{00F38DCD-7548-4166-9EC7-CF56B5672379}" destId="{6E542C45-B04E-4D2F-8BC1-1A782E88FED8}" srcOrd="0" destOrd="0" presId="urn:microsoft.com/office/officeart/2005/8/layout/hierarchy4"/>
    <dgm:cxn modelId="{F59B61A6-99B5-4C98-B90C-8ACC1ABE7171}" type="presOf" srcId="{E6F11C88-335D-49C0-9631-9EA892986703}" destId="{B3680FB4-FB6D-4255-8B99-1097D5EC90DA}" srcOrd="0" destOrd="0" presId="urn:microsoft.com/office/officeart/2005/8/layout/hierarchy4"/>
    <dgm:cxn modelId="{B829E126-7419-4C89-83FC-819115623081}" type="presOf" srcId="{2E6CB270-2586-44A2-8807-A8B5BD9B226A}" destId="{F447EC3F-6059-4DCA-869E-C374DEC2820E}" srcOrd="0" destOrd="0" presId="urn:microsoft.com/office/officeart/2005/8/layout/hierarchy4"/>
    <dgm:cxn modelId="{5477254F-10E7-4DC5-B2FD-73F9997D2FA6}" srcId="{E6F11C88-335D-49C0-9631-9EA892986703}" destId="{2E6CB270-2586-44A2-8807-A8B5BD9B226A}" srcOrd="0" destOrd="0" parTransId="{2BFF8089-3BAD-4070-B617-533B8C3F50A2}" sibTransId="{A3068814-DC2B-4720-9C0B-2C903A7565B9}"/>
    <dgm:cxn modelId="{C817E446-0334-48D0-8FC1-7DF6857B844D}" srcId="{E6F11C88-335D-49C0-9631-9EA892986703}" destId="{00F38DCD-7548-4166-9EC7-CF56B5672379}" srcOrd="1" destOrd="0" parTransId="{8CE04AF2-5E19-47CE-9E76-7A3794378597}" sibTransId="{D7C49E2E-72D5-4123-9C6C-34DCDF77DB9A}"/>
    <dgm:cxn modelId="{4C508FDB-1459-49CD-A33B-443103722CF0}" type="presParOf" srcId="{B3680FB4-FB6D-4255-8B99-1097D5EC90DA}" destId="{78D7BFC7-6122-4C03-82F0-F4CDDC4A8749}" srcOrd="0" destOrd="0" presId="urn:microsoft.com/office/officeart/2005/8/layout/hierarchy4"/>
    <dgm:cxn modelId="{5293B502-CD00-478D-9919-14A128EA4CE4}" type="presParOf" srcId="{78D7BFC7-6122-4C03-82F0-F4CDDC4A8749}" destId="{F447EC3F-6059-4DCA-869E-C374DEC2820E}" srcOrd="0" destOrd="0" presId="urn:microsoft.com/office/officeart/2005/8/layout/hierarchy4"/>
    <dgm:cxn modelId="{B61089C3-359C-41B6-81B7-3E1F6522DA34}" type="presParOf" srcId="{78D7BFC7-6122-4C03-82F0-F4CDDC4A8749}" destId="{711124B8-42E8-421E-AE79-6FFB0ED14D02}" srcOrd="1" destOrd="0" presId="urn:microsoft.com/office/officeart/2005/8/layout/hierarchy4"/>
    <dgm:cxn modelId="{49BF3C10-EC38-4D27-8CC2-A1F0FB1F5E64}" type="presParOf" srcId="{B3680FB4-FB6D-4255-8B99-1097D5EC90DA}" destId="{DF69835F-A85E-4650-9100-0AD29ED2495A}" srcOrd="1" destOrd="0" presId="urn:microsoft.com/office/officeart/2005/8/layout/hierarchy4"/>
    <dgm:cxn modelId="{6C840DDB-F1A2-40D2-9001-6AFDE4D88DD5}" type="presParOf" srcId="{B3680FB4-FB6D-4255-8B99-1097D5EC90DA}" destId="{80704EA4-19B2-4800-9759-0EFF584A28ED}" srcOrd="2" destOrd="0" presId="urn:microsoft.com/office/officeart/2005/8/layout/hierarchy4"/>
    <dgm:cxn modelId="{70C66A0A-B81F-4687-AD8C-C1DD747ED076}" type="presParOf" srcId="{80704EA4-19B2-4800-9759-0EFF584A28ED}" destId="{6E542C45-B04E-4D2F-8BC1-1A782E88FED8}" srcOrd="0" destOrd="0" presId="urn:microsoft.com/office/officeart/2005/8/layout/hierarchy4"/>
    <dgm:cxn modelId="{C2C05AFF-590E-4DF1-9132-037B5CC5CB1E}" type="presParOf" srcId="{80704EA4-19B2-4800-9759-0EFF584A28ED}" destId="{FB14197A-713B-4FEE-945F-12D2B775194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FDECF-54F7-4994-8B30-BBFC36555D9B}">
      <dsp:nvSpPr>
        <dsp:cNvPr id="0" name=""/>
        <dsp:cNvSpPr/>
      </dsp:nvSpPr>
      <dsp:spPr>
        <a:xfrm>
          <a:off x="2739275" y="-34561"/>
          <a:ext cx="4046448" cy="4046448"/>
        </a:xfrm>
        <a:prstGeom prst="circularArrow">
          <a:avLst>
            <a:gd name="adj1" fmla="val 5544"/>
            <a:gd name="adj2" fmla="val 330680"/>
            <a:gd name="adj3" fmla="val 14628981"/>
            <a:gd name="adj4" fmla="val 16885734"/>
            <a:gd name="adj5" fmla="val 5757"/>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2D92A6E-E18B-485F-BFD4-0A4FF6CDB617}">
      <dsp:nvSpPr>
        <dsp:cNvPr id="0" name=""/>
        <dsp:cNvSpPr/>
      </dsp:nvSpPr>
      <dsp:spPr>
        <a:xfrm>
          <a:off x="4183465" y="539"/>
          <a:ext cx="1158068" cy="579034"/>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Books</a:t>
          </a:r>
        </a:p>
      </dsp:txBody>
      <dsp:txXfrm>
        <a:off x="4211731" y="28805"/>
        <a:ext cx="1101536" cy="522502"/>
      </dsp:txXfrm>
    </dsp:sp>
    <dsp:sp modelId="{098144B7-6A3C-4259-A150-7B1C284AE613}">
      <dsp:nvSpPr>
        <dsp:cNvPr id="0" name=""/>
        <dsp:cNvSpPr/>
      </dsp:nvSpPr>
      <dsp:spPr>
        <a:xfrm>
          <a:off x="5403623" y="505945"/>
          <a:ext cx="1158068" cy="579034"/>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Games</a:t>
          </a:r>
        </a:p>
      </dsp:txBody>
      <dsp:txXfrm>
        <a:off x="5431889" y="534211"/>
        <a:ext cx="1101536" cy="522502"/>
      </dsp:txXfrm>
    </dsp:sp>
    <dsp:sp modelId="{1623A74E-280C-4359-BC59-947A5E74F60F}">
      <dsp:nvSpPr>
        <dsp:cNvPr id="0" name=""/>
        <dsp:cNvSpPr/>
      </dsp:nvSpPr>
      <dsp:spPr>
        <a:xfrm>
          <a:off x="5909030" y="1726103"/>
          <a:ext cx="1158068" cy="579034"/>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Music</a:t>
          </a:r>
        </a:p>
      </dsp:txBody>
      <dsp:txXfrm>
        <a:off x="5937296" y="1754369"/>
        <a:ext cx="1101536" cy="522502"/>
      </dsp:txXfrm>
    </dsp:sp>
    <dsp:sp modelId="{7FB6A955-67AA-416A-AF10-693D9267D2DD}">
      <dsp:nvSpPr>
        <dsp:cNvPr id="0" name=""/>
        <dsp:cNvSpPr/>
      </dsp:nvSpPr>
      <dsp:spPr>
        <a:xfrm>
          <a:off x="5335917" y="2946262"/>
          <a:ext cx="1293481" cy="579034"/>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Homework</a:t>
          </a:r>
        </a:p>
      </dsp:txBody>
      <dsp:txXfrm>
        <a:off x="5364183" y="2974528"/>
        <a:ext cx="1236949" cy="522502"/>
      </dsp:txXfrm>
    </dsp:sp>
    <dsp:sp modelId="{CAFDE9BB-1B90-443D-BF77-65D7FE88E7D5}">
      <dsp:nvSpPr>
        <dsp:cNvPr id="0" name=""/>
        <dsp:cNvSpPr/>
      </dsp:nvSpPr>
      <dsp:spPr>
        <a:xfrm>
          <a:off x="4183465" y="3451668"/>
          <a:ext cx="1158068" cy="579034"/>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Drawing</a:t>
          </a:r>
        </a:p>
      </dsp:txBody>
      <dsp:txXfrm>
        <a:off x="4211731" y="3479934"/>
        <a:ext cx="1101536" cy="522502"/>
      </dsp:txXfrm>
    </dsp:sp>
    <dsp:sp modelId="{615768B8-A9D0-42FE-9A4A-7FC02653DD54}">
      <dsp:nvSpPr>
        <dsp:cNvPr id="0" name=""/>
        <dsp:cNvSpPr/>
      </dsp:nvSpPr>
      <dsp:spPr>
        <a:xfrm>
          <a:off x="2963307" y="2946262"/>
          <a:ext cx="1158068" cy="579034"/>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Video</a:t>
          </a:r>
        </a:p>
      </dsp:txBody>
      <dsp:txXfrm>
        <a:off x="2991573" y="2974528"/>
        <a:ext cx="1101536" cy="522502"/>
      </dsp:txXfrm>
    </dsp:sp>
    <dsp:sp modelId="{5059BC22-24CC-4BAC-881C-AC14EA0001C1}">
      <dsp:nvSpPr>
        <dsp:cNvPr id="0" name=""/>
        <dsp:cNvSpPr/>
      </dsp:nvSpPr>
      <dsp:spPr>
        <a:xfrm>
          <a:off x="2457901" y="1726103"/>
          <a:ext cx="1158068" cy="579034"/>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Pictures</a:t>
          </a:r>
          <a:endParaRPr lang="en-US" sz="1800" kern="1200" dirty="0"/>
        </a:p>
      </dsp:txBody>
      <dsp:txXfrm>
        <a:off x="2486167" y="1754369"/>
        <a:ext cx="1101536" cy="522502"/>
      </dsp:txXfrm>
    </dsp:sp>
    <dsp:sp modelId="{518809AF-481C-4257-8067-B1BFF11436F9}">
      <dsp:nvSpPr>
        <dsp:cNvPr id="0" name=""/>
        <dsp:cNvSpPr/>
      </dsp:nvSpPr>
      <dsp:spPr>
        <a:xfrm>
          <a:off x="2893684" y="505945"/>
          <a:ext cx="1297315" cy="579034"/>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Messaging</a:t>
          </a:r>
        </a:p>
      </dsp:txBody>
      <dsp:txXfrm>
        <a:off x="2921950" y="534211"/>
        <a:ext cx="1240783" cy="52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5FA05-BC67-4EB2-A91A-FE2C4A5F1D1B}">
      <dsp:nvSpPr>
        <dsp:cNvPr id="0" name=""/>
        <dsp:cNvSpPr/>
      </dsp:nvSpPr>
      <dsp:spPr>
        <a:xfrm>
          <a:off x="976" y="0"/>
          <a:ext cx="2539379" cy="44958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Kids want to </a:t>
          </a:r>
          <a:r>
            <a:rPr lang="en-US" sz="2100" b="1" kern="1200" dirty="0"/>
            <a:t>play</a:t>
          </a:r>
          <a:r>
            <a:rPr lang="en-US" sz="2100" kern="1200" dirty="0"/>
            <a:t> and </a:t>
          </a:r>
          <a:r>
            <a:rPr lang="en-US" sz="2100" b="1" kern="1200" dirty="0"/>
            <a:t>spend time </a:t>
          </a:r>
          <a:r>
            <a:rPr lang="en-US" sz="2100" kern="1200" dirty="0"/>
            <a:t>with those they love.</a:t>
          </a:r>
        </a:p>
      </dsp:txBody>
      <dsp:txXfrm>
        <a:off x="976" y="0"/>
        <a:ext cx="2539379" cy="1348740"/>
      </dsp:txXfrm>
    </dsp:sp>
    <dsp:sp modelId="{08579687-7562-4AC5-8D7A-04CFB7B624D8}">
      <dsp:nvSpPr>
        <dsp:cNvPr id="0" name=""/>
        <dsp:cNvSpPr/>
      </dsp:nvSpPr>
      <dsp:spPr>
        <a:xfrm>
          <a:off x="254914" y="1350057"/>
          <a:ext cx="2031503" cy="1355545"/>
        </a:xfrm>
        <a:prstGeom prst="roundRect">
          <a:avLst>
            <a:gd name="adj" fmla="val 10000"/>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Skype &amp; FaceTime can’t keep a young child’s attention – and kids need activity more than talk.</a:t>
          </a:r>
        </a:p>
      </dsp:txBody>
      <dsp:txXfrm>
        <a:off x="294617" y="1389760"/>
        <a:ext cx="1952097" cy="1276139"/>
      </dsp:txXfrm>
    </dsp:sp>
    <dsp:sp modelId="{32A2F28C-E88D-491B-94A0-E875FA9B73CC}">
      <dsp:nvSpPr>
        <dsp:cNvPr id="0" name=""/>
        <dsp:cNvSpPr/>
      </dsp:nvSpPr>
      <dsp:spPr>
        <a:xfrm>
          <a:off x="254914" y="2914147"/>
          <a:ext cx="2031503" cy="1355545"/>
        </a:xfrm>
        <a:prstGeom prst="roundRect">
          <a:avLst>
            <a:gd name="adj" fmla="val 10000"/>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Too many missed moments lead to real impacts on learning, socialization and family time.</a:t>
          </a:r>
        </a:p>
      </dsp:txBody>
      <dsp:txXfrm>
        <a:off x="294617" y="2953850"/>
        <a:ext cx="1952097" cy="1276139"/>
      </dsp:txXfrm>
    </dsp:sp>
    <dsp:sp modelId="{5F2B06B8-0215-4339-8EBA-17DD67116FE2}">
      <dsp:nvSpPr>
        <dsp:cNvPr id="0" name=""/>
        <dsp:cNvSpPr/>
      </dsp:nvSpPr>
      <dsp:spPr>
        <a:xfrm>
          <a:off x="2730810" y="0"/>
          <a:ext cx="2539379" cy="44958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Current Solutions are </a:t>
          </a:r>
          <a:r>
            <a:rPr lang="en-US" sz="2100" b="1" kern="1200" dirty="0"/>
            <a:t>fractured </a:t>
          </a:r>
          <a:r>
            <a:rPr lang="en-US" sz="2100" b="0" kern="1200" dirty="0"/>
            <a:t>and </a:t>
          </a:r>
          <a:r>
            <a:rPr lang="en-US" sz="2100" b="1" kern="1200" dirty="0"/>
            <a:t>limited</a:t>
          </a:r>
          <a:r>
            <a:rPr lang="en-US" sz="2100" b="0" kern="1200" dirty="0"/>
            <a:t>.</a:t>
          </a:r>
        </a:p>
      </dsp:txBody>
      <dsp:txXfrm>
        <a:off x="2730810" y="0"/>
        <a:ext cx="2539379" cy="1348740"/>
      </dsp:txXfrm>
    </dsp:sp>
    <dsp:sp modelId="{C1E0EA7C-73C8-4A16-8BE9-C9E6F7CF592E}">
      <dsp:nvSpPr>
        <dsp:cNvPr id="0" name=""/>
        <dsp:cNvSpPr/>
      </dsp:nvSpPr>
      <dsp:spPr>
        <a:xfrm>
          <a:off x="2984748" y="1350057"/>
          <a:ext cx="2031503" cy="1355545"/>
        </a:xfrm>
        <a:prstGeom prst="roundRect">
          <a:avLst>
            <a:gd name="adj" fmla="val 10000"/>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Competitors offer piece-meal solutions and limited offerings.</a:t>
          </a:r>
        </a:p>
      </dsp:txBody>
      <dsp:txXfrm>
        <a:off x="3024451" y="1389760"/>
        <a:ext cx="1952097" cy="1276139"/>
      </dsp:txXfrm>
    </dsp:sp>
    <dsp:sp modelId="{AC02518D-9514-4DE8-B754-093B70F5E7A3}">
      <dsp:nvSpPr>
        <dsp:cNvPr id="0" name=""/>
        <dsp:cNvSpPr/>
      </dsp:nvSpPr>
      <dsp:spPr>
        <a:xfrm>
          <a:off x="2984748" y="2914147"/>
          <a:ext cx="2031503" cy="1355545"/>
        </a:xfrm>
        <a:prstGeom prst="roundRect">
          <a:avLst>
            <a:gd name="adj" fmla="val 10000"/>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Options should be a diverse as children and their imaginations.</a:t>
          </a:r>
        </a:p>
      </dsp:txBody>
      <dsp:txXfrm>
        <a:off x="3024451" y="2953850"/>
        <a:ext cx="1952097" cy="1276139"/>
      </dsp:txXfrm>
    </dsp:sp>
    <dsp:sp modelId="{3B6D0165-A735-48F8-B309-B2AD5B2C6E26}">
      <dsp:nvSpPr>
        <dsp:cNvPr id="0" name=""/>
        <dsp:cNvSpPr/>
      </dsp:nvSpPr>
      <dsp:spPr>
        <a:xfrm>
          <a:off x="5460643" y="0"/>
          <a:ext cx="2539379" cy="44958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Kids do not receive the </a:t>
          </a:r>
          <a:r>
            <a:rPr lang="en-US" sz="2100" b="1" kern="1200" dirty="0"/>
            <a:t>educational support </a:t>
          </a:r>
          <a:r>
            <a:rPr lang="en-US" sz="2100" kern="1200" dirty="0"/>
            <a:t>they need from tech.</a:t>
          </a:r>
        </a:p>
      </dsp:txBody>
      <dsp:txXfrm>
        <a:off x="5460643" y="0"/>
        <a:ext cx="2539379" cy="1348740"/>
      </dsp:txXfrm>
    </dsp:sp>
    <dsp:sp modelId="{1EC270B8-EF93-4AC4-967C-918F30658F24}">
      <dsp:nvSpPr>
        <dsp:cNvPr id="0" name=""/>
        <dsp:cNvSpPr/>
      </dsp:nvSpPr>
      <dsp:spPr>
        <a:xfrm>
          <a:off x="5714581" y="1350057"/>
          <a:ext cx="2031503" cy="1355545"/>
        </a:xfrm>
        <a:prstGeom prst="roundRect">
          <a:avLst>
            <a:gd name="adj" fmla="val 10000"/>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Ed tech focuses on teachers and parents – not parents and young kids.</a:t>
          </a:r>
        </a:p>
      </dsp:txBody>
      <dsp:txXfrm>
        <a:off x="5754284" y="1389760"/>
        <a:ext cx="1952097" cy="1276139"/>
      </dsp:txXfrm>
    </dsp:sp>
    <dsp:sp modelId="{BE2F97C1-5A24-4731-8212-1A5266B5A62E}">
      <dsp:nvSpPr>
        <dsp:cNvPr id="0" name=""/>
        <dsp:cNvSpPr/>
      </dsp:nvSpPr>
      <dsp:spPr>
        <a:xfrm>
          <a:off x="5714581" y="2914147"/>
          <a:ext cx="2031503" cy="1355545"/>
        </a:xfrm>
        <a:prstGeom prst="roundRect">
          <a:avLst>
            <a:gd name="adj" fmla="val 10000"/>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Children with limited support are missing learning opportunities.</a:t>
          </a:r>
        </a:p>
      </dsp:txBody>
      <dsp:txXfrm>
        <a:off x="5754284" y="2953850"/>
        <a:ext cx="1952097" cy="1276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7EC3F-6059-4DCA-869E-C374DEC2820E}">
      <dsp:nvSpPr>
        <dsp:cNvPr id="0" name=""/>
        <dsp:cNvSpPr/>
      </dsp:nvSpPr>
      <dsp:spPr>
        <a:xfrm>
          <a:off x="2828" y="0"/>
          <a:ext cx="3793331" cy="1371600"/>
        </a:xfrm>
        <a:prstGeom prst="roundRect">
          <a:avLst>
            <a:gd name="adj" fmla="val 10000"/>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u="sng" kern="1200" dirty="0"/>
            <a:t>Immersive Experience: </a:t>
          </a:r>
          <a:r>
            <a:rPr lang="en-US" sz="2400" b="1" kern="1200" dirty="0"/>
            <a:t>Autonomy </a:t>
          </a:r>
          <a:r>
            <a:rPr lang="en-US" sz="2400" kern="1200" dirty="0"/>
            <a:t>for the child &amp; </a:t>
          </a:r>
          <a:r>
            <a:rPr lang="en-US" sz="2400" b="1" kern="1200" dirty="0"/>
            <a:t>Control</a:t>
          </a:r>
          <a:r>
            <a:rPr lang="en-US" sz="2400" kern="1200" dirty="0"/>
            <a:t> for the parent</a:t>
          </a:r>
        </a:p>
      </dsp:txBody>
      <dsp:txXfrm>
        <a:off x="43001" y="40173"/>
        <a:ext cx="3712985" cy="1291254"/>
      </dsp:txXfrm>
    </dsp:sp>
    <dsp:sp modelId="{6E542C45-B04E-4D2F-8BC1-1A782E88FED8}">
      <dsp:nvSpPr>
        <dsp:cNvPr id="0" name=""/>
        <dsp:cNvSpPr/>
      </dsp:nvSpPr>
      <dsp:spPr>
        <a:xfrm>
          <a:off x="4433439" y="0"/>
          <a:ext cx="3793331" cy="1371600"/>
        </a:xfrm>
        <a:prstGeom prst="roundRect">
          <a:avLst>
            <a:gd name="adj" fmla="val 10000"/>
          </a:avLst>
        </a:prstGeom>
        <a:solidFill>
          <a:schemeClr val="lt1">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u="sng" kern="1200" dirty="0"/>
            <a:t>One Stop Shop:</a:t>
          </a:r>
          <a:r>
            <a:rPr lang="en-US" sz="2400" b="0" u="none" kern="1200" dirty="0"/>
            <a:t> Read, Watch, Play, Draw, Listen </a:t>
          </a:r>
          <a:r>
            <a:rPr lang="en-US" sz="2400" b="0" u="sng" kern="1200" dirty="0"/>
            <a:t>and</a:t>
          </a:r>
          <a:r>
            <a:rPr lang="en-US" sz="2400" b="0" u="none" kern="1200" dirty="0"/>
            <a:t> Learn </a:t>
          </a:r>
          <a:r>
            <a:rPr lang="en-US" sz="2400" b="1" u="none" kern="1200" dirty="0"/>
            <a:t>– all on one app.</a:t>
          </a:r>
          <a:endParaRPr lang="en-US" sz="2400" kern="1200" dirty="0"/>
        </a:p>
      </dsp:txBody>
      <dsp:txXfrm>
        <a:off x="4473612" y="40173"/>
        <a:ext cx="3712985" cy="12912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C2E57-BEAA-46D0-8517-1DDE87B2CAC4}" type="datetimeFigureOut">
              <a:rPr lang="en-US" smtClean="0"/>
              <a:t>12/20/2016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FE809-E47B-4279-A0E7-583AD8E2BFD2}" type="slidenum">
              <a:rPr lang="en-US" smtClean="0"/>
              <a:t>‹#›</a:t>
            </a:fld>
            <a:endParaRPr lang="en-US"/>
          </a:p>
        </p:txBody>
      </p:sp>
    </p:spTree>
    <p:extLst>
      <p:ext uri="{BB962C8B-B14F-4D97-AF65-F5344CB8AC3E}">
        <p14:creationId xmlns:p14="http://schemas.microsoft.com/office/powerpoint/2010/main" val="75037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2</a:t>
            </a:fld>
            <a:endParaRPr lang="en-US"/>
          </a:p>
        </p:txBody>
      </p:sp>
    </p:spTree>
    <p:extLst>
      <p:ext uri="{BB962C8B-B14F-4D97-AF65-F5344CB8AC3E}">
        <p14:creationId xmlns:p14="http://schemas.microsoft.com/office/powerpoint/2010/main" val="378732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892B0-3884-486C-AE04-3D677E975C16}" type="slidenum">
              <a:rPr lang="en-US" smtClean="0"/>
              <a:pPr/>
              <a:t>22</a:t>
            </a:fld>
            <a:endParaRPr lang="en-US"/>
          </a:p>
        </p:txBody>
      </p:sp>
    </p:spTree>
    <p:extLst>
      <p:ext uri="{BB962C8B-B14F-4D97-AF65-F5344CB8AC3E}">
        <p14:creationId xmlns:p14="http://schemas.microsoft.com/office/powerpoint/2010/main" val="273182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892B0-3884-486C-AE04-3D677E975C16}" type="slidenum">
              <a:rPr lang="en-US" smtClean="0"/>
              <a:pPr/>
              <a:t>27</a:t>
            </a:fld>
            <a:endParaRPr lang="en-US"/>
          </a:p>
        </p:txBody>
      </p:sp>
    </p:spTree>
    <p:extLst>
      <p:ext uri="{BB962C8B-B14F-4D97-AF65-F5344CB8AC3E}">
        <p14:creationId xmlns:p14="http://schemas.microsoft.com/office/powerpoint/2010/main" val="273182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FE809-E47B-4279-A0E7-583AD8E2BFD2}" type="slidenum">
              <a:rPr lang="en-US" smtClean="0"/>
              <a:t>47</a:t>
            </a:fld>
            <a:endParaRPr lang="en-US"/>
          </a:p>
        </p:txBody>
      </p:sp>
    </p:spTree>
    <p:extLst>
      <p:ext uri="{BB962C8B-B14F-4D97-AF65-F5344CB8AC3E}">
        <p14:creationId xmlns:p14="http://schemas.microsoft.com/office/powerpoint/2010/main" val="427853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3</a:t>
            </a:fld>
            <a:endParaRPr lang="en-US"/>
          </a:p>
        </p:txBody>
      </p:sp>
    </p:spTree>
    <p:extLst>
      <p:ext uri="{BB962C8B-B14F-4D97-AF65-F5344CB8AC3E}">
        <p14:creationId xmlns:p14="http://schemas.microsoft.com/office/powerpoint/2010/main" val="140712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FE809-E47B-4279-A0E7-583AD8E2BFD2}" type="slidenum">
              <a:rPr lang="en-US" smtClean="0"/>
              <a:t>4</a:t>
            </a:fld>
            <a:endParaRPr lang="en-US"/>
          </a:p>
        </p:txBody>
      </p:sp>
    </p:spTree>
    <p:extLst>
      <p:ext uri="{BB962C8B-B14F-4D97-AF65-F5344CB8AC3E}">
        <p14:creationId xmlns:p14="http://schemas.microsoft.com/office/powerpoint/2010/main" val="82063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810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767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2950" indent="-285750"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43000" indent="-228600" eaLnBrk="0" hangingPunct="0">
              <a:lnSpc>
                <a:spcPct val="125000"/>
              </a:lnSpc>
              <a:spcBef>
                <a:spcPct val="30000"/>
              </a:spcBef>
              <a:defRPr sz="2400">
                <a:solidFill>
                  <a:schemeClr val="tx1"/>
                </a:solidFill>
                <a:latin typeface="Avenir Roman"/>
                <a:ea typeface="Avenir Roman"/>
                <a:cs typeface="Avenir Roman"/>
                <a:sym typeface="Avenir Roman"/>
              </a:defRPr>
            </a:lvl3pPr>
            <a:lvl4pPr marL="1600200" indent="-228600"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57400" indent="-228600"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247D3E38-822B-4513-A0BC-5D63C494D533}" type="slidenum">
              <a:rPr lang="en-US" altLang="en-US" sz="1200">
                <a:latin typeface="Arial" pitchFamily="34" charset="0"/>
                <a:cs typeface="Tahoma" pitchFamily="34" charset="0"/>
                <a:sym typeface="Tahoma" pitchFamily="34" charset="0"/>
              </a:rPr>
              <a:pPr eaLnBrk="1" hangingPunct="1">
                <a:lnSpc>
                  <a:spcPct val="100000"/>
                </a:lnSpc>
                <a:spcBef>
                  <a:spcPct val="0"/>
                </a:spcBef>
              </a:pPr>
              <a:t>13</a:t>
            </a:fld>
            <a:endParaRPr lang="en-US" altLang="en-US" sz="1200">
              <a:latin typeface="Arial" pitchFamily="34" charset="0"/>
              <a:cs typeface="Tahoma" pitchFamily="34" charset="0"/>
              <a:sym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ln/>
        </p:spPr>
        <p:txBody>
          <a:bodyPr/>
          <a:lstStyle/>
          <a:p>
            <a:pPr eaLnBrk="1" hangingPunct="1">
              <a:spcBef>
                <a:spcPct val="0"/>
              </a:spcBef>
            </a:pPr>
            <a:endParaRPr lang="en-US" altLang="en-US">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892B0-3884-486C-AE04-3D677E975C16}" type="slidenum">
              <a:rPr lang="en-US" smtClean="0"/>
              <a:pPr/>
              <a:t>18</a:t>
            </a:fld>
            <a:endParaRPr lang="en-US"/>
          </a:p>
        </p:txBody>
      </p:sp>
    </p:spTree>
    <p:extLst>
      <p:ext uri="{BB962C8B-B14F-4D97-AF65-F5344CB8AC3E}">
        <p14:creationId xmlns:p14="http://schemas.microsoft.com/office/powerpoint/2010/main" val="2731824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892B0-3884-486C-AE04-3D677E975C16}" type="slidenum">
              <a:rPr lang="en-US" smtClean="0"/>
              <a:pPr/>
              <a:t>19</a:t>
            </a:fld>
            <a:endParaRPr lang="en-US"/>
          </a:p>
        </p:txBody>
      </p:sp>
    </p:spTree>
    <p:extLst>
      <p:ext uri="{BB962C8B-B14F-4D97-AF65-F5344CB8AC3E}">
        <p14:creationId xmlns:p14="http://schemas.microsoft.com/office/powerpoint/2010/main" val="273182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892B0-3884-486C-AE04-3D677E975C16}" type="slidenum">
              <a:rPr lang="en-US" smtClean="0"/>
              <a:pPr/>
              <a:t>20</a:t>
            </a:fld>
            <a:endParaRPr lang="en-US"/>
          </a:p>
        </p:txBody>
      </p:sp>
    </p:spTree>
    <p:extLst>
      <p:ext uri="{BB962C8B-B14F-4D97-AF65-F5344CB8AC3E}">
        <p14:creationId xmlns:p14="http://schemas.microsoft.com/office/powerpoint/2010/main" val="273182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562A643-2821-43F2-8C5A-07FF5BB641E9}" type="datetimeFigureOut">
              <a:rPr lang="en-US" smtClean="0"/>
              <a:t>12/20/2016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C45489-77F2-4CA1-B875-31B782AB83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62A643-2821-43F2-8C5A-07FF5BB641E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5489-77F2-4CA1-B875-31B782AB83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62A643-2821-43F2-8C5A-07FF5BB641E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5489-77F2-4CA1-B875-31B782AB83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pPr lvl="0"/>
            <a:r>
              <a:rPr/>
              <a:t>Title Text</a:t>
            </a:r>
          </a:p>
        </p:txBody>
      </p:sp>
      <p:sp>
        <p:nvSpPr>
          <p:cNvPr id="99" name="Shape 99"/>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0"/>
          <p:cNvSpPr>
            <a:spLocks noGrp="1"/>
          </p:cNvSpPr>
          <p:nvPr>
            <p:ph type="sldNum" sz="quarter" idx="10"/>
          </p:nvPr>
        </p:nvSpPr>
        <p:spPr/>
        <p:txBody>
          <a:bodyPr/>
          <a:lstStyle>
            <a:lvl1pPr>
              <a:defRPr/>
            </a:lvl1pPr>
          </a:lstStyle>
          <a:p>
            <a:pPr>
              <a:defRPr/>
            </a:pPr>
            <a:fld id="{7861C169-0C07-419E-88B2-67CFFF37B7C9}" type="slidenum">
              <a:rPr/>
              <a:pPr>
                <a:defRPr/>
              </a:pPr>
              <a:t>‹#›</a:t>
            </a:fld>
            <a:endParaRPr dirty="0"/>
          </a:p>
        </p:txBody>
      </p:sp>
    </p:spTree>
    <p:extLst>
      <p:ext uri="{BB962C8B-B14F-4D97-AF65-F5344CB8AC3E}">
        <p14:creationId xmlns:p14="http://schemas.microsoft.com/office/powerpoint/2010/main" val="11620479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68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62A643-2821-43F2-8C5A-07FF5BB641E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5489-77F2-4CA1-B875-31B782AB83A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562A643-2821-43F2-8C5A-07FF5BB641E9}"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5489-77F2-4CA1-B875-31B782AB83A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62A643-2821-43F2-8C5A-07FF5BB641E9}"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45489-77F2-4CA1-B875-31B782AB83A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562A643-2821-43F2-8C5A-07FF5BB641E9}"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45489-77F2-4CA1-B875-31B782AB83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62A643-2821-43F2-8C5A-07FF5BB641E9}"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45489-77F2-4CA1-B875-31B782AB83A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2A643-2821-43F2-8C5A-07FF5BB641E9}"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45489-77F2-4CA1-B875-31B782AB83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562A643-2821-43F2-8C5A-07FF5BB641E9}"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45489-77F2-4CA1-B875-31B782AB83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62A643-2821-43F2-8C5A-07FF5BB641E9}" type="datetimeFigureOut">
              <a:rPr lang="en-US" smtClean="0"/>
              <a:t>12/20/2016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C45489-77F2-4CA1-B875-31B782AB83A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b="0" i="0" u="none"/>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562A643-2821-43F2-8C5A-07FF5BB641E9}" type="datetimeFigureOut">
              <a:rPr lang="en-US" smtClean="0"/>
              <a:t>12/20/2016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C45489-77F2-4CA1-B875-31B782AB83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gainscenter.samhsa.gov/topical_resources/reentry.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9.jpe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tmp"/></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microsoft.com/office/2007/relationships/hdphoto" Target="../media/hdphoto8.wdp"/><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1.jpeg"/><Relationship Id="rId5" Type="http://schemas.microsoft.com/office/2007/relationships/hdphoto" Target="../media/hdphoto7.wdp"/><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jpeg"/><Relationship Id="rId14" Type="http://schemas.openxmlformats.org/officeDocument/2006/relationships/image" Target="../media/image4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3" Type="http://schemas.openxmlformats.org/officeDocument/2006/relationships/diagramLayout" Target="../diagrams/layout1.xml"/><Relationship Id="rId7" Type="http://schemas.openxmlformats.org/officeDocument/2006/relationships/image" Target="../media/image54.gif"/><Relationship Id="rId12" Type="http://schemas.openxmlformats.org/officeDocument/2006/relationships/image" Target="../media/image5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8.jpeg"/><Relationship Id="rId5" Type="http://schemas.openxmlformats.org/officeDocument/2006/relationships/diagramColors" Target="../diagrams/colors1.xml"/><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diagramQuickStyle" Target="../diagrams/quickStyle1.xml"/><Relationship Id="rId9" Type="http://schemas.openxmlformats.org/officeDocument/2006/relationships/image" Target="../media/image56.jpg"/><Relationship Id="rId1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Layout" Target="../diagrams/layout3.xml"/><Relationship Id="rId7" Type="http://schemas.openxmlformats.org/officeDocument/2006/relationships/image" Target="../media/image6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ffenderchange.org/programs/risk-need-responsivity-mod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33346"/>
            <a:ext cx="8686800" cy="1905000"/>
          </a:xfrm>
        </p:spPr>
        <p:txBody>
          <a:bodyPr>
            <a:noAutofit/>
          </a:bodyPr>
          <a:lstStyle/>
          <a:p>
            <a:pPr algn="ctr"/>
            <a:r>
              <a:rPr lang="en-US" dirty="0">
                <a:solidFill>
                  <a:schemeClr val="tx1"/>
                </a:solidFill>
                <a:latin typeface="Calibri" panose="020F0502020204030204" pitchFamily="34" charset="0"/>
              </a:rPr>
              <a:t>Supporting Offender Reentry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Through Tablet Technology</a:t>
            </a:r>
            <a:br>
              <a:rPr lang="en-US" sz="3600" dirty="0">
                <a:solidFill>
                  <a:schemeClr val="tx1"/>
                </a:solidFill>
                <a:latin typeface="Calibri" panose="020F0502020204030204" pitchFamily="34" charset="0"/>
              </a:rPr>
            </a:br>
            <a:br>
              <a:rPr lang="en-US" sz="3600" dirty="0">
                <a:solidFill>
                  <a:schemeClr val="tx1"/>
                </a:solidFill>
                <a:latin typeface="Calibri" panose="020F0502020204030204" pitchFamily="34" charset="0"/>
              </a:rPr>
            </a:br>
            <a:endParaRPr lang="en-US" sz="2800" i="1" dirty="0">
              <a:solidFill>
                <a:schemeClr val="tx1"/>
              </a:solidFill>
              <a:latin typeface="Calibri" panose="020F0502020204030204" pitchFamily="34" charset="0"/>
            </a:endParaRPr>
          </a:p>
        </p:txBody>
      </p:sp>
      <p:sp>
        <p:nvSpPr>
          <p:cNvPr id="3" name="TextBox 2"/>
          <p:cNvSpPr txBox="1"/>
          <p:nvPr/>
        </p:nvSpPr>
        <p:spPr>
          <a:xfrm>
            <a:off x="1295400" y="5943599"/>
            <a:ext cx="6858000" cy="584775"/>
          </a:xfrm>
          <a:prstGeom prst="rect">
            <a:avLst/>
          </a:prstGeom>
          <a:noFill/>
        </p:spPr>
        <p:txBody>
          <a:bodyPr wrap="square" rtlCol="0">
            <a:spAutoFit/>
          </a:bodyPr>
          <a:lstStyle/>
          <a:p>
            <a:r>
              <a:rPr lang="sv-SE" sz="3200" b="1" i="1" dirty="0">
                <a:solidFill>
                  <a:schemeClr val="bg1"/>
                </a:solidFill>
              </a:rPr>
              <a:t>RSAT-TTA Webinar  December 21, 2016</a:t>
            </a:r>
            <a:endParaRPr lang="en-US" sz="3200" b="1" i="1"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644" t="8341" r="8442" b="10854"/>
          <a:stretch/>
        </p:blipFill>
        <p:spPr>
          <a:xfrm>
            <a:off x="3657600" y="2200145"/>
            <a:ext cx="1808285" cy="1762255"/>
          </a:xfrm>
          <a:prstGeom prst="rect">
            <a:avLst/>
          </a:prstGeom>
        </p:spPr>
      </p:pic>
      <p:sp>
        <p:nvSpPr>
          <p:cNvPr id="7" name="TextBox 6"/>
          <p:cNvSpPr txBox="1"/>
          <p:nvPr/>
        </p:nvSpPr>
        <p:spPr>
          <a:xfrm>
            <a:off x="152400" y="3962400"/>
            <a:ext cx="8763000" cy="830997"/>
          </a:xfrm>
          <a:prstGeom prst="rect">
            <a:avLst/>
          </a:prstGeom>
          <a:noFill/>
        </p:spPr>
        <p:txBody>
          <a:bodyPr wrap="square" rtlCol="0">
            <a:spAutoFit/>
          </a:bodyPr>
          <a:lstStyle/>
          <a:p>
            <a:pPr algn="ctr"/>
            <a:r>
              <a:rPr lang="en-US" sz="2400" b="1" dirty="0"/>
              <a:t>Montgomery County Department of Correction and Rehabilitation</a:t>
            </a:r>
          </a:p>
          <a:p>
            <a:pPr algn="ctr"/>
            <a:r>
              <a:rPr lang="en-US" sz="2400" b="1" i="1" dirty="0"/>
              <a:t>Reentry Services</a:t>
            </a:r>
          </a:p>
        </p:txBody>
      </p:sp>
    </p:spTree>
    <p:extLst>
      <p:ext uri="{BB962C8B-B14F-4D97-AF65-F5344CB8AC3E}">
        <p14:creationId xmlns:p14="http://schemas.microsoft.com/office/powerpoint/2010/main" val="114140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763000" cy="4724400"/>
          </a:xfrm>
        </p:spPr>
        <p:txBody>
          <a:bodyPr>
            <a:normAutofit fontScale="92500" lnSpcReduction="10000"/>
          </a:bodyPr>
          <a:lstStyle/>
          <a:p>
            <a:pPr marL="109728" indent="0" algn="ctr">
              <a:buNone/>
            </a:pPr>
            <a:r>
              <a:rPr lang="en-US" dirty="0"/>
              <a:t>Behavioral health, corrections, and community agencies should partner on state and local levels to develop cross-system approaches based on the principles of </a:t>
            </a:r>
            <a:r>
              <a:rPr lang="en-US" b="1" dirty="0"/>
              <a:t>APIC</a:t>
            </a:r>
          </a:p>
          <a:p>
            <a:pPr marL="109728" indent="0" algn="ctr">
              <a:buNone/>
            </a:pPr>
            <a:endParaRPr lang="en-US" b="1" dirty="0"/>
          </a:p>
          <a:p>
            <a:r>
              <a:rPr lang="en-US" b="1" dirty="0"/>
              <a:t>APIC</a:t>
            </a:r>
            <a:r>
              <a:rPr lang="en-US" dirty="0"/>
              <a:t> stands for: </a:t>
            </a:r>
          </a:p>
          <a:p>
            <a:pPr lvl="1"/>
            <a:r>
              <a:rPr lang="en-US" b="1" i="1" u="sng" dirty="0"/>
              <a:t>Assess</a:t>
            </a:r>
            <a:r>
              <a:rPr lang="en-US" b="1" i="1" dirty="0"/>
              <a:t> </a:t>
            </a:r>
            <a:r>
              <a:rPr lang="en-US" dirty="0"/>
              <a:t>the individual’s clinical and social needs, and public safety risks;</a:t>
            </a:r>
          </a:p>
          <a:p>
            <a:pPr lvl="1"/>
            <a:r>
              <a:rPr lang="en-US" b="1" i="1" u="sng" dirty="0"/>
              <a:t>Plan</a:t>
            </a:r>
            <a:r>
              <a:rPr lang="en-US" b="1" i="1" dirty="0"/>
              <a:t> </a:t>
            </a:r>
            <a:r>
              <a:rPr lang="en-US" dirty="0"/>
              <a:t>for the treatment and services required to address the individual’s needs (while in custody and upon reentry);</a:t>
            </a:r>
          </a:p>
          <a:p>
            <a:pPr lvl="1"/>
            <a:r>
              <a:rPr lang="en-US" b="1" i="1" u="sng" dirty="0"/>
              <a:t>Identify </a:t>
            </a:r>
            <a:r>
              <a:rPr lang="en-US" dirty="0"/>
              <a:t>required community and correctional programs responsible for post-release services; and</a:t>
            </a:r>
          </a:p>
          <a:p>
            <a:pPr lvl="1"/>
            <a:r>
              <a:rPr lang="en-US" b="1" i="1" u="sng" dirty="0"/>
              <a:t>Coordinate</a:t>
            </a:r>
            <a:r>
              <a:rPr lang="en-US" b="1" i="1" dirty="0"/>
              <a:t> </a:t>
            </a:r>
            <a:r>
              <a:rPr lang="en-US" dirty="0"/>
              <a:t>the transition plan to ensure implementation and avoid gaps in care with community-based services.</a:t>
            </a:r>
          </a:p>
          <a:p>
            <a:pPr marL="457200" lvl="1" indent="0" algn="r">
              <a:buNone/>
            </a:pPr>
            <a:r>
              <a:rPr lang="en-US" sz="1200" dirty="0">
                <a:hlinkClick r:id="rId2"/>
              </a:rPr>
              <a:t>GAINS Center: Guidelines for the Successful Transition of People with Behavioral Health Disorders from Jail and Prisonhsa.gov/</a:t>
            </a:r>
            <a:r>
              <a:rPr lang="en-US" sz="1200" dirty="0" err="1">
                <a:hlinkClick r:id="rId2"/>
              </a:rPr>
              <a:t>topical_resources</a:t>
            </a:r>
            <a:r>
              <a:rPr lang="en-US" sz="1200" dirty="0">
                <a:hlinkClick r:id="rId2"/>
              </a:rPr>
              <a:t>/reentry.asp</a:t>
            </a:r>
            <a:endParaRPr lang="en-US" dirty="0"/>
          </a:p>
        </p:txBody>
      </p:sp>
      <p:sp>
        <p:nvSpPr>
          <p:cNvPr id="3" name="Title 2"/>
          <p:cNvSpPr>
            <a:spLocks noGrp="1"/>
          </p:cNvSpPr>
          <p:nvPr>
            <p:ph type="title"/>
          </p:nvPr>
        </p:nvSpPr>
        <p:spPr/>
        <p:txBody>
          <a:bodyPr>
            <a:normAutofit fontScale="90000"/>
          </a:bodyPr>
          <a:lstStyle/>
          <a:p>
            <a:pPr algn="ctr"/>
            <a:r>
              <a:rPr lang="en-US" i="1" dirty="0">
                <a:solidFill>
                  <a:srgbClr val="0070C0"/>
                </a:solidFill>
              </a:rPr>
              <a:t>APIC Model: Implications for Successful Transition and Reentry</a:t>
            </a:r>
          </a:p>
        </p:txBody>
      </p:sp>
    </p:spTree>
    <p:extLst>
      <p:ext uri="{BB962C8B-B14F-4D97-AF65-F5344CB8AC3E}">
        <p14:creationId xmlns:p14="http://schemas.microsoft.com/office/powerpoint/2010/main" val="175425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639762"/>
          </a:xfrm>
        </p:spPr>
        <p:txBody>
          <a:bodyPr>
            <a:normAutofit fontScale="90000"/>
          </a:bodyPr>
          <a:lstStyle/>
          <a:p>
            <a:pPr algn="ctr" fontAlgn="auto">
              <a:spcAft>
                <a:spcPts val="0"/>
              </a:spcAft>
              <a:defRPr/>
            </a:pPr>
            <a:r>
              <a:rPr lang="en-US" altLang="en-US" i="1" dirty="0">
                <a:solidFill>
                  <a:srgbClr val="0070C0"/>
                </a:solidFill>
              </a:rPr>
              <a:t>Prioritizing Reentry Needs and Strategies</a:t>
            </a:r>
            <a:br>
              <a:rPr lang="en-US" altLang="en-US" i="1" dirty="0">
                <a:solidFill>
                  <a:srgbClr val="0070C0"/>
                </a:solidFill>
              </a:rPr>
            </a:br>
            <a:r>
              <a:rPr lang="en-US" altLang="en-US" i="1" dirty="0">
                <a:solidFill>
                  <a:srgbClr val="0070C0"/>
                </a:solidFill>
              </a:rPr>
              <a:t>What Does Reentry Look Like?</a:t>
            </a:r>
          </a:p>
        </p:txBody>
      </p:sp>
      <p:sp>
        <p:nvSpPr>
          <p:cNvPr id="3" name="Text Placeholder 2"/>
          <p:cNvSpPr>
            <a:spLocks noGrp="1"/>
          </p:cNvSpPr>
          <p:nvPr>
            <p:ph type="body" idx="1"/>
          </p:nvPr>
        </p:nvSpPr>
        <p:spPr>
          <a:xfrm>
            <a:off x="1828800" y="1600199"/>
            <a:ext cx="5410201" cy="5089525"/>
          </a:xfrm>
        </p:spPr>
        <p:txBody>
          <a:bodyPr numCol="1" rtlCol="0">
            <a:normAutofit fontScale="85000" lnSpcReduction="20000"/>
          </a:bodyPr>
          <a:lstStyle/>
          <a:p>
            <a:pPr marL="109728" indent="0" algn="ctr" fontAlgn="auto">
              <a:spcAft>
                <a:spcPts val="0"/>
              </a:spcAft>
              <a:buNone/>
              <a:defRPr/>
            </a:pPr>
            <a:r>
              <a:rPr lang="en-US" b="1" dirty="0"/>
              <a:t>Risks and Needs</a:t>
            </a:r>
          </a:p>
          <a:p>
            <a:pPr marL="109728" indent="0" algn="ctr" fontAlgn="auto">
              <a:spcAft>
                <a:spcPts val="0"/>
              </a:spcAft>
              <a:buNone/>
              <a:defRPr/>
            </a:pPr>
            <a:endParaRPr lang="en-US" b="1" dirty="0"/>
          </a:p>
          <a:p>
            <a:pPr marL="109728" indent="0" algn="ctr">
              <a:buNone/>
              <a:defRPr/>
            </a:pPr>
            <a:r>
              <a:rPr lang="en-US" b="1" dirty="0"/>
              <a:t>Length of Stay</a:t>
            </a:r>
          </a:p>
          <a:p>
            <a:pPr marL="109728" indent="0" algn="ctr">
              <a:buNone/>
              <a:defRPr/>
            </a:pPr>
            <a:endParaRPr lang="en-US" b="1" dirty="0"/>
          </a:p>
          <a:p>
            <a:pPr marL="109728" indent="0" algn="ctr" fontAlgn="auto">
              <a:spcAft>
                <a:spcPts val="0"/>
              </a:spcAft>
              <a:buNone/>
              <a:defRPr/>
            </a:pPr>
            <a:r>
              <a:rPr lang="en-US" b="1" dirty="0"/>
              <a:t>Individualized, Targeted Interventions</a:t>
            </a:r>
          </a:p>
          <a:p>
            <a:pPr marL="109728" indent="0" algn="ctr">
              <a:buNone/>
              <a:defRPr/>
            </a:pPr>
            <a:r>
              <a:rPr lang="en-US" b="1" dirty="0"/>
              <a:t>_______________________________</a:t>
            </a:r>
          </a:p>
          <a:p>
            <a:pPr marL="109728" indent="0" algn="ctr">
              <a:buNone/>
              <a:defRPr/>
            </a:pPr>
            <a:endParaRPr lang="en-US" b="1" dirty="0"/>
          </a:p>
          <a:p>
            <a:pPr marL="109728" indent="0" algn="ctr">
              <a:buNone/>
              <a:defRPr/>
            </a:pPr>
            <a:r>
              <a:rPr lang="en-US" b="1" dirty="0"/>
              <a:t>Day of Release </a:t>
            </a:r>
          </a:p>
          <a:p>
            <a:pPr marL="109728" indent="0" algn="ctr">
              <a:buNone/>
              <a:defRPr/>
            </a:pPr>
            <a:endParaRPr lang="en-US" b="1" dirty="0"/>
          </a:p>
          <a:p>
            <a:pPr marL="109728" indent="0" algn="ctr">
              <a:buNone/>
              <a:defRPr/>
            </a:pPr>
            <a:r>
              <a:rPr lang="en-US" b="1" dirty="0"/>
              <a:t>First Week </a:t>
            </a:r>
          </a:p>
          <a:p>
            <a:pPr marL="109728" indent="0" algn="ctr">
              <a:buNone/>
              <a:defRPr/>
            </a:pPr>
            <a:endParaRPr lang="en-US" b="1" dirty="0"/>
          </a:p>
          <a:p>
            <a:pPr marL="109728" indent="0" algn="ctr">
              <a:buNone/>
              <a:defRPr/>
            </a:pPr>
            <a:r>
              <a:rPr lang="en-US" b="1" dirty="0"/>
              <a:t>First Month </a:t>
            </a:r>
          </a:p>
          <a:p>
            <a:pPr marL="109728" indent="0" algn="ctr">
              <a:buNone/>
              <a:defRPr/>
            </a:pPr>
            <a:endParaRPr lang="en-US" b="1" dirty="0"/>
          </a:p>
          <a:p>
            <a:pPr marL="109728" indent="0" algn="ctr">
              <a:buNone/>
              <a:defRPr/>
            </a:pPr>
            <a:r>
              <a:rPr lang="en-US" b="1" dirty="0"/>
              <a:t>First Year</a:t>
            </a:r>
          </a:p>
          <a:p>
            <a:pPr marL="109728" indent="0" fontAlgn="auto">
              <a:spcAft>
                <a:spcPts val="0"/>
              </a:spcAft>
              <a:buNone/>
              <a:defRPr/>
            </a:pPr>
            <a:endParaRPr lang="en-US" b="1" dirty="0"/>
          </a:p>
          <a:p>
            <a:pPr marL="365760" indent="-256032" fontAlgn="auto">
              <a:spcAft>
                <a:spcPts val="0"/>
              </a:spcAft>
              <a:buFont typeface="Wingdings 3"/>
              <a:buChar char=""/>
              <a:defRPr/>
            </a:pPr>
            <a:endParaRPr lang="en-US" b="1" dirty="0"/>
          </a:p>
          <a:p>
            <a:pPr marL="365760" indent="-256032" fontAlgn="auto">
              <a:spcAft>
                <a:spcPts val="0"/>
              </a:spcAft>
              <a:buFont typeface="Wingdings 3"/>
              <a:buChar char=""/>
              <a:defRPr/>
            </a:pPr>
            <a:endParaRPr lang="en-US" b="1" dirty="0"/>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57800"/>
            <a:ext cx="14509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854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rtlCol="0"/>
          <a:lstStyle/>
          <a:p>
            <a:pPr algn="ctr" fontAlgn="auto">
              <a:spcAft>
                <a:spcPts val="0"/>
              </a:spcAft>
              <a:defRPr/>
            </a:pPr>
            <a:r>
              <a:rPr lang="en-US" i="1" dirty="0">
                <a:solidFill>
                  <a:srgbClr val="0070C0"/>
                </a:solidFill>
                <a:effectLst>
                  <a:outerShdw blurRad="38100" dist="38100" dir="2700000" algn="tl">
                    <a:srgbClr val="000000">
                      <a:alpha val="43137"/>
                    </a:srgbClr>
                  </a:outerShdw>
                </a:effectLst>
              </a:rPr>
              <a:t>MCDOCR Reentry Services</a:t>
            </a:r>
          </a:p>
        </p:txBody>
      </p:sp>
      <p:sp>
        <p:nvSpPr>
          <p:cNvPr id="4" name="Text Placeholder 3"/>
          <p:cNvSpPr>
            <a:spLocks noGrp="1"/>
          </p:cNvSpPr>
          <p:nvPr>
            <p:ph type="body" idx="1"/>
          </p:nvPr>
        </p:nvSpPr>
        <p:spPr>
          <a:xfrm>
            <a:off x="457200" y="1352550"/>
            <a:ext cx="8229600" cy="4525963"/>
          </a:xfrm>
        </p:spPr>
        <p:txBody>
          <a:bodyPr rtlCol="0">
            <a:normAutofit/>
          </a:bodyPr>
          <a:lstStyle/>
          <a:p>
            <a:pPr marL="365760" indent="-256032" fontAlgn="auto">
              <a:spcAft>
                <a:spcPts val="0"/>
              </a:spcAft>
              <a:buFont typeface="Wingdings 3"/>
              <a:buChar char=""/>
              <a:defRPr/>
            </a:pPr>
            <a:r>
              <a:rPr lang="en-US" sz="2400" dirty="0"/>
              <a:t>"Reentry For All" is our motto reflecting the spirit of our work is to provide comprehensive reentry services and support to returning citizens as individuals, as members of their families, and as members of our community. </a:t>
            </a:r>
          </a:p>
          <a:p>
            <a:pPr marL="109728" indent="0" fontAlgn="auto">
              <a:spcAft>
                <a:spcPts val="0"/>
              </a:spcAft>
              <a:buFont typeface="Arial" pitchFamily="34" charset="0"/>
              <a:buNone/>
              <a:defRPr/>
            </a:pPr>
            <a:endParaRPr lang="en-US" sz="2400" dirty="0"/>
          </a:p>
          <a:p>
            <a:pPr marL="365760" indent="-256032" fontAlgn="auto">
              <a:spcAft>
                <a:spcPts val="0"/>
              </a:spcAft>
              <a:buFont typeface="Wingdings 3"/>
              <a:buChar char=""/>
              <a:defRPr/>
            </a:pPr>
            <a:r>
              <a:rPr lang="en-US" sz="2400" dirty="0"/>
              <a:t>"All" represents everyone in our population we want to provide information and services to, all the programs and partners coordinated together, as well as "all" the individuals returning, their families, and the communities</a:t>
            </a:r>
            <a:r>
              <a:rPr lang="en-US" dirty="0"/>
              <a:t>.</a:t>
            </a:r>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00600"/>
            <a:ext cx="1876425"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9019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639" y="1676400"/>
            <a:ext cx="2362200" cy="2362200"/>
          </a:xfrm>
          <a:prstGeom prst="rect">
            <a:avLst/>
          </a:prstGeom>
        </p:spPr>
      </p:pic>
      <p:sp>
        <p:nvSpPr>
          <p:cNvPr id="163841" name="Rectangle 2"/>
          <p:cNvSpPr>
            <a:spLocks noGrp="1" noChangeArrowheads="1"/>
          </p:cNvSpPr>
          <p:nvPr>
            <p:ph type="title" sz="quarter" idx="4294967295"/>
          </p:nvPr>
        </p:nvSpPr>
        <p:spPr>
          <a:xfrm>
            <a:off x="0" y="152400"/>
            <a:ext cx="9144000" cy="1066800"/>
          </a:xfrm>
          <a:ln w="12700">
            <a:miter lim="800000"/>
            <a:headEnd/>
            <a:tailEnd/>
          </a:ln>
        </p:spPr>
        <p:txBody>
          <a:bodyPr rtlCol="0">
            <a:normAutofit fontScale="90000"/>
          </a:bodyPr>
          <a:lstStyle/>
          <a:p>
            <a:pPr algn="ctr" fontAlgn="auto">
              <a:spcAft>
                <a:spcPts val="0"/>
              </a:spcAft>
              <a:defRPr/>
            </a:pPr>
            <a:r>
              <a:rPr lang="en-US" altLang="en-US" sz="3200" b="1" i="1" dirty="0">
                <a:solidFill>
                  <a:srgbClr val="0070C0"/>
                </a:solidFill>
                <a:effectLst>
                  <a:outerShdw blurRad="38100" dist="38100" dir="2700000" algn="tl">
                    <a:srgbClr val="000000">
                      <a:alpha val="43137"/>
                    </a:srgbClr>
                  </a:outerShdw>
                </a:effectLst>
                <a:cs typeface="Arial" pitchFamily="34" charset="0"/>
              </a:rPr>
              <a:t>Montgomery County Correctional Facility</a:t>
            </a:r>
            <a:br>
              <a:rPr lang="en-US" altLang="en-US" sz="3200" b="1" i="1" dirty="0">
                <a:solidFill>
                  <a:srgbClr val="0070C0"/>
                </a:solidFill>
                <a:effectLst>
                  <a:outerShdw blurRad="38100" dist="38100" dir="2700000" algn="tl">
                    <a:srgbClr val="000000">
                      <a:alpha val="43137"/>
                    </a:srgbClr>
                  </a:outerShdw>
                </a:effectLst>
                <a:cs typeface="Arial" pitchFamily="34" charset="0"/>
              </a:rPr>
            </a:br>
            <a:r>
              <a:rPr lang="en-US" altLang="en-US" sz="3200" i="1" dirty="0">
                <a:solidFill>
                  <a:srgbClr val="0070C0"/>
                </a:solidFill>
                <a:effectLst>
                  <a:outerShdw blurRad="38100" dist="38100" dir="2700000" algn="tl">
                    <a:srgbClr val="000000">
                      <a:alpha val="43137"/>
                    </a:srgbClr>
                  </a:outerShdw>
                </a:effectLst>
                <a:cs typeface="Arial" pitchFamily="34" charset="0"/>
              </a:rPr>
              <a:t>Montgomery County Detention Center</a:t>
            </a:r>
            <a:br>
              <a:rPr lang="en-US" altLang="en-US" sz="3200" i="1" dirty="0">
                <a:solidFill>
                  <a:srgbClr val="0070C0"/>
                </a:solidFill>
                <a:effectLst>
                  <a:outerShdw blurRad="38100" dist="38100" dir="2700000" algn="tl">
                    <a:srgbClr val="000000">
                      <a:alpha val="43137"/>
                    </a:srgbClr>
                  </a:outerShdw>
                </a:effectLst>
                <a:cs typeface="Arial" pitchFamily="34" charset="0"/>
              </a:rPr>
            </a:br>
            <a:r>
              <a:rPr lang="en-US" altLang="en-US" sz="3200" b="1" i="1" dirty="0">
                <a:solidFill>
                  <a:schemeClr val="tx1"/>
                </a:solidFill>
                <a:effectLst>
                  <a:outerShdw blurRad="38100" dist="38100" dir="2700000" algn="tl">
                    <a:srgbClr val="000000">
                      <a:alpha val="43137"/>
                    </a:srgbClr>
                  </a:outerShdw>
                </a:effectLst>
                <a:cs typeface="Arial" pitchFamily="34" charset="0"/>
              </a:rPr>
              <a:t>Jail Based Reentry Services</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46549" y="4419600"/>
            <a:ext cx="2845051" cy="208340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b="17410"/>
          <a:stretch/>
        </p:blipFill>
        <p:spPr>
          <a:xfrm>
            <a:off x="152400" y="1676400"/>
            <a:ext cx="3335276" cy="221859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r="6985" b="13571"/>
          <a:stretch/>
        </p:blipFill>
        <p:spPr>
          <a:xfrm>
            <a:off x="5626100" y="1677154"/>
            <a:ext cx="3365500" cy="221783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5432" y="4419600"/>
            <a:ext cx="2817137" cy="209396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048000" y="4419600"/>
            <a:ext cx="2984012" cy="2083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6190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219200"/>
          </a:xfrm>
        </p:spPr>
        <p:txBody>
          <a:bodyPr>
            <a:normAutofit fontScale="90000"/>
          </a:bodyPr>
          <a:lstStyle/>
          <a:p>
            <a:pPr algn="ctr"/>
            <a:r>
              <a:rPr lang="en-US" altLang="en-US" i="1" dirty="0">
                <a:solidFill>
                  <a:srgbClr val="0070C0"/>
                </a:solidFill>
              </a:rPr>
              <a:t>Montgomery County DOCR</a:t>
            </a:r>
            <a:br>
              <a:rPr lang="en-US" altLang="en-US" i="1" dirty="0">
                <a:solidFill>
                  <a:srgbClr val="0070C0"/>
                </a:solidFill>
              </a:rPr>
            </a:br>
            <a:r>
              <a:rPr lang="en-US" altLang="en-US" i="1" dirty="0">
                <a:solidFill>
                  <a:srgbClr val="0070C0"/>
                </a:solidFill>
              </a:rPr>
              <a:t>Reentry Tablet Program</a:t>
            </a:r>
          </a:p>
        </p:txBody>
      </p:sp>
      <p:sp>
        <p:nvSpPr>
          <p:cNvPr id="39939" name="Text Placeholder 2"/>
          <p:cNvSpPr>
            <a:spLocks noGrp="1"/>
          </p:cNvSpPr>
          <p:nvPr>
            <p:ph type="body" idx="1"/>
          </p:nvPr>
        </p:nvSpPr>
        <p:spPr>
          <a:xfrm>
            <a:off x="457200" y="1295400"/>
            <a:ext cx="8229600" cy="5257800"/>
          </a:xfrm>
        </p:spPr>
        <p:txBody>
          <a:bodyPr/>
          <a:lstStyle/>
          <a:p>
            <a:pPr marL="0" indent="0" algn="ctr">
              <a:buFont typeface="Arial" pitchFamily="34" charset="0"/>
              <a:buNone/>
            </a:pPr>
            <a:r>
              <a:rPr lang="en-US" altLang="en-US" dirty="0"/>
              <a:t>Using Tablet Technology in Supporting Programs, Services and Reentry Transition within MCCF and MCDC </a:t>
            </a:r>
          </a:p>
        </p:txBody>
      </p:sp>
      <p:pic>
        <p:nvPicPr>
          <p:cNvPr id="39940"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284" b="2036"/>
          <a:stretch>
            <a:fillRect/>
          </a:stretch>
        </p:blipFill>
        <p:spPr bwMode="auto">
          <a:xfrm>
            <a:off x="990600" y="2362200"/>
            <a:ext cx="3048000" cy="3586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78148"/>
            <a:ext cx="3429000" cy="3571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1994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7608" y="2043113"/>
            <a:ext cx="3581400" cy="4114800"/>
          </a:xfrm>
        </p:spPr>
        <p:txBody>
          <a:bodyPr>
            <a:normAutofit fontScale="92500" lnSpcReduction="20000"/>
          </a:bodyPr>
          <a:lstStyle/>
          <a:p>
            <a:r>
              <a:rPr lang="en-US" sz="3200" dirty="0"/>
              <a:t>Individual</a:t>
            </a:r>
          </a:p>
          <a:p>
            <a:pPr marL="109728" indent="0">
              <a:buNone/>
            </a:pPr>
            <a:endParaRPr lang="en-US" sz="3200" dirty="0"/>
          </a:p>
          <a:p>
            <a:r>
              <a:rPr lang="en-US" sz="3200" dirty="0"/>
              <a:t>Staff</a:t>
            </a:r>
          </a:p>
          <a:p>
            <a:pPr marL="109728" indent="0">
              <a:buNone/>
            </a:pPr>
            <a:endParaRPr lang="en-US" sz="3200" dirty="0"/>
          </a:p>
          <a:p>
            <a:r>
              <a:rPr lang="en-US" sz="3200" dirty="0"/>
              <a:t>Facility</a:t>
            </a:r>
          </a:p>
          <a:p>
            <a:pPr marL="109728" indent="0">
              <a:buNone/>
            </a:pPr>
            <a:endParaRPr lang="en-US" sz="3200" dirty="0"/>
          </a:p>
          <a:p>
            <a:r>
              <a:rPr lang="en-US" sz="3200" dirty="0"/>
              <a:t>Family</a:t>
            </a:r>
          </a:p>
          <a:p>
            <a:endParaRPr lang="en-US" sz="3200" dirty="0"/>
          </a:p>
          <a:p>
            <a:r>
              <a:rPr lang="en-US" sz="3200" dirty="0"/>
              <a:t>Community</a:t>
            </a:r>
          </a:p>
        </p:txBody>
      </p:sp>
      <p:sp>
        <p:nvSpPr>
          <p:cNvPr id="4" name="TextBox 3"/>
          <p:cNvSpPr txBox="1"/>
          <p:nvPr/>
        </p:nvSpPr>
        <p:spPr>
          <a:xfrm>
            <a:off x="533400" y="304800"/>
            <a:ext cx="8229600" cy="1323439"/>
          </a:xfrm>
          <a:prstGeom prst="rect">
            <a:avLst/>
          </a:prstGeom>
          <a:noFill/>
        </p:spPr>
        <p:txBody>
          <a:bodyPr wrap="square" rtlCol="0">
            <a:spAutoFit/>
          </a:bodyPr>
          <a:lstStyle/>
          <a:p>
            <a:pPr algn="ctr"/>
            <a:r>
              <a:rPr lang="en-US" sz="4000" b="1" i="1" dirty="0">
                <a:solidFill>
                  <a:srgbClr val="0070C0"/>
                </a:solidFill>
                <a:effectLst>
                  <a:outerShdw blurRad="38100" dist="38100" dir="2700000" algn="tl">
                    <a:srgbClr val="000000">
                      <a:alpha val="43137"/>
                    </a:srgbClr>
                  </a:outerShdw>
                </a:effectLst>
              </a:rPr>
              <a:t>Supporting Reentry For All</a:t>
            </a:r>
            <a:br>
              <a:rPr lang="en-US" sz="4000" b="1" i="1" dirty="0">
                <a:solidFill>
                  <a:srgbClr val="0070C0"/>
                </a:solidFill>
                <a:effectLst>
                  <a:outerShdw blurRad="38100" dist="38100" dir="2700000" algn="tl">
                    <a:srgbClr val="000000">
                      <a:alpha val="43137"/>
                    </a:srgbClr>
                  </a:outerShdw>
                </a:effectLst>
              </a:rPr>
            </a:br>
            <a:r>
              <a:rPr lang="en-US" sz="4000" b="1" i="1" dirty="0">
                <a:solidFill>
                  <a:srgbClr val="0070C0"/>
                </a:solidFill>
                <a:effectLst>
                  <a:outerShdw blurRad="38100" dist="38100" dir="2700000" algn="tl">
                    <a:srgbClr val="000000">
                      <a:alpha val="43137"/>
                    </a:srgbClr>
                  </a:outerShdw>
                </a:effectLst>
              </a:rPr>
              <a:t>Through Tablet Technology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52501"/>
            <a:ext cx="3640137"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03892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09600"/>
          </a:xfrm>
        </p:spPr>
        <p:txBody>
          <a:bodyPr>
            <a:normAutofit fontScale="90000"/>
          </a:bodyPr>
          <a:lstStyle/>
          <a:p>
            <a:pPr algn="ctr"/>
            <a:r>
              <a:rPr lang="en-US" i="1" dirty="0">
                <a:solidFill>
                  <a:srgbClr val="0070C0"/>
                </a:solidFill>
              </a:rPr>
              <a:t>Reentry Tablet Program</a:t>
            </a:r>
          </a:p>
        </p:txBody>
      </p:sp>
      <p:sp>
        <p:nvSpPr>
          <p:cNvPr id="3" name="Text Placeholder 2"/>
          <p:cNvSpPr>
            <a:spLocks noGrp="1"/>
          </p:cNvSpPr>
          <p:nvPr>
            <p:ph type="body" idx="1"/>
          </p:nvPr>
        </p:nvSpPr>
        <p:spPr>
          <a:xfrm>
            <a:off x="36616" y="1143000"/>
            <a:ext cx="8839200" cy="4800600"/>
          </a:xfrm>
        </p:spPr>
        <p:txBody>
          <a:bodyPr>
            <a:normAutofit lnSpcReduction="10000"/>
          </a:bodyPr>
          <a:lstStyle/>
          <a:p>
            <a:pPr algn="just"/>
            <a:r>
              <a:rPr lang="en-US" sz="1800" b="1" dirty="0"/>
              <a:t>Tablet technology has already entered into correctional education classrooms, and this program supports a new foundation of contemporary corrections.</a:t>
            </a:r>
          </a:p>
          <a:p>
            <a:pPr lvl="1" algn="just"/>
            <a:r>
              <a:rPr lang="en-US" sz="1800" dirty="0"/>
              <a:t>Bridges technology with reentry services and inmate programs to demonstrate successful approaches throughout a maximum security facility. </a:t>
            </a:r>
          </a:p>
          <a:p>
            <a:pPr marL="109728" indent="0" algn="just">
              <a:buNone/>
            </a:pPr>
            <a:endParaRPr lang="en-US" sz="1800" dirty="0"/>
          </a:p>
          <a:p>
            <a:pPr marL="109728" indent="0" algn="just">
              <a:buNone/>
            </a:pPr>
            <a:endParaRPr lang="en-US" sz="1800" dirty="0"/>
          </a:p>
          <a:p>
            <a:pPr algn="just"/>
            <a:r>
              <a:rPr lang="en-US" sz="1800" b="1" dirty="0"/>
              <a:t>Reentry Tablets were initially grant funded through the MD Governor's Office of Crime Control and Prevention with no cost to local tax payer dollars. </a:t>
            </a:r>
          </a:p>
          <a:p>
            <a:pPr lvl="1" algn="just"/>
            <a:r>
              <a:rPr lang="en-US" sz="1800" dirty="0"/>
              <a:t>Continued through annual Inmate Council budget. </a:t>
            </a:r>
          </a:p>
          <a:p>
            <a:pPr algn="just"/>
            <a:endParaRPr lang="en-US" sz="1800" dirty="0"/>
          </a:p>
          <a:p>
            <a:pPr algn="just"/>
            <a:endParaRPr lang="en-US" sz="1800" dirty="0"/>
          </a:p>
          <a:p>
            <a:pPr algn="just"/>
            <a:r>
              <a:rPr lang="en-US" sz="1800" b="1" dirty="0"/>
              <a:t>As a staff tool these tablets extend the service reach of reentry staff by providing important information, resources, and skill development modules directly to individual inmates.  </a:t>
            </a:r>
          </a:p>
          <a:p>
            <a:pPr lvl="1" algn="just"/>
            <a:r>
              <a:rPr lang="en-US" sz="1800" dirty="0"/>
              <a:t>This increased access to services and information is a critical benefit as limited reentry staff resources cannot reach the full scope of needs and complexities of the entire custodial population.</a:t>
            </a:r>
            <a:r>
              <a:rPr lang="en-US" sz="2000" dirty="0"/>
              <a:t> </a:t>
            </a:r>
          </a:p>
        </p:txBody>
      </p:sp>
    </p:spTree>
    <p:extLst>
      <p:ext uri="{BB962C8B-B14F-4D97-AF65-F5344CB8AC3E}">
        <p14:creationId xmlns:p14="http://schemas.microsoft.com/office/powerpoint/2010/main" val="23124338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105400"/>
          </a:xfrm>
        </p:spPr>
        <p:txBody>
          <a:bodyPr>
            <a:normAutofit fontScale="85000" lnSpcReduction="20000"/>
          </a:bodyPr>
          <a:lstStyle/>
          <a:p>
            <a:r>
              <a:rPr lang="en-US" sz="2800" b="1" dirty="0"/>
              <a:t>Additional Tool </a:t>
            </a:r>
            <a:r>
              <a:rPr lang="en-US" sz="2800" dirty="0"/>
              <a:t>is a Significant Advantage for Staff to Incorporate as Part of Larger Service Strategy</a:t>
            </a:r>
          </a:p>
          <a:p>
            <a:pPr marL="109728" indent="0">
              <a:buNone/>
            </a:pPr>
            <a:endParaRPr lang="en-US" sz="2800" dirty="0"/>
          </a:p>
          <a:p>
            <a:r>
              <a:rPr lang="en-US" sz="2800" b="1" dirty="0"/>
              <a:t>Increases Client Access and Dosage </a:t>
            </a:r>
            <a:r>
              <a:rPr lang="en-US" sz="2800" dirty="0"/>
              <a:t>to Information, Program Material, Skill Development, and Resources</a:t>
            </a:r>
          </a:p>
          <a:p>
            <a:pPr marL="109728" indent="0">
              <a:buNone/>
            </a:pPr>
            <a:endParaRPr lang="en-US" sz="2800" dirty="0"/>
          </a:p>
          <a:p>
            <a:r>
              <a:rPr lang="en-US" sz="2800" b="1" dirty="0"/>
              <a:t>Supports Ownership </a:t>
            </a:r>
            <a:r>
              <a:rPr lang="en-US" sz="2800" dirty="0"/>
              <a:t>of Personal Reentry Needs</a:t>
            </a:r>
          </a:p>
          <a:p>
            <a:pPr marL="109728" indent="0">
              <a:buNone/>
            </a:pPr>
            <a:endParaRPr lang="en-US" sz="2800" b="1" dirty="0"/>
          </a:p>
          <a:p>
            <a:r>
              <a:rPr lang="en-US" sz="2800" b="1" dirty="0"/>
              <a:t>Flexible and Independent</a:t>
            </a:r>
            <a:r>
              <a:rPr lang="en-US" sz="2800" dirty="0"/>
              <a:t> Study</a:t>
            </a:r>
          </a:p>
          <a:p>
            <a:endParaRPr lang="en-US" sz="2800" dirty="0"/>
          </a:p>
          <a:p>
            <a:r>
              <a:rPr lang="en-US" sz="2800" b="1" dirty="0"/>
              <a:t>Individualized Menu </a:t>
            </a:r>
            <a:r>
              <a:rPr lang="en-US" sz="2800" dirty="0"/>
              <a:t>of Information and Materials</a:t>
            </a:r>
          </a:p>
          <a:p>
            <a:pPr marL="109728" indent="0">
              <a:buNone/>
            </a:pPr>
            <a:endParaRPr lang="en-US" sz="2800" dirty="0"/>
          </a:p>
          <a:p>
            <a:r>
              <a:rPr lang="en-US" sz="2800" b="1" dirty="0"/>
              <a:t>Interactive Features </a:t>
            </a:r>
            <a:r>
              <a:rPr lang="en-US" sz="2800" dirty="0"/>
              <a:t>to Enhance Exposure and Learning Experiences</a:t>
            </a:r>
          </a:p>
          <a:p>
            <a:endParaRPr lang="en-US" dirty="0"/>
          </a:p>
        </p:txBody>
      </p:sp>
      <p:sp>
        <p:nvSpPr>
          <p:cNvPr id="2" name="Title 1"/>
          <p:cNvSpPr>
            <a:spLocks noGrp="1"/>
          </p:cNvSpPr>
          <p:nvPr>
            <p:ph type="title"/>
          </p:nvPr>
        </p:nvSpPr>
        <p:spPr>
          <a:xfrm>
            <a:off x="457200" y="76200"/>
            <a:ext cx="8229600" cy="838200"/>
          </a:xfrm>
        </p:spPr>
        <p:txBody>
          <a:bodyPr>
            <a:normAutofit/>
          </a:bodyPr>
          <a:lstStyle/>
          <a:p>
            <a:pPr algn="ctr"/>
            <a:r>
              <a:rPr lang="en-US" b="1" i="1" dirty="0">
                <a:solidFill>
                  <a:srgbClr val="0070C0"/>
                </a:solidFill>
              </a:rPr>
              <a:t>Service Benefits of Tablet Technology</a:t>
            </a:r>
            <a:endParaRPr lang="en-US" dirty="0">
              <a:solidFill>
                <a:srgbClr val="0070C0"/>
              </a:solidFill>
            </a:endParaRPr>
          </a:p>
        </p:txBody>
      </p:sp>
    </p:spTree>
    <p:extLst>
      <p:ext uri="{BB962C8B-B14F-4D97-AF65-F5344CB8AC3E}">
        <p14:creationId xmlns:p14="http://schemas.microsoft.com/office/powerpoint/2010/main" val="407949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610600" cy="3810000"/>
          </a:xfrm>
        </p:spPr>
        <p:txBody>
          <a:bodyPr>
            <a:noAutofit/>
          </a:bodyPr>
          <a:lstStyle/>
          <a:p>
            <a:r>
              <a:rPr lang="en-US" sz="2400" b="1" dirty="0">
                <a:cs typeface="Avenir Book"/>
              </a:rPr>
              <a:t>Improve safety </a:t>
            </a:r>
            <a:r>
              <a:rPr lang="en-US" sz="2400" dirty="0">
                <a:cs typeface="Avenir Book"/>
              </a:rPr>
              <a:t>for Corrections Staff and Inmates</a:t>
            </a:r>
          </a:p>
          <a:p>
            <a:pPr marL="109728" indent="0">
              <a:buNone/>
            </a:pPr>
            <a:endParaRPr lang="en-US" sz="2400" dirty="0">
              <a:cs typeface="Avenir Book"/>
            </a:endParaRPr>
          </a:p>
          <a:p>
            <a:r>
              <a:rPr lang="en-US" sz="2400" dirty="0">
                <a:cs typeface="Avenir Book"/>
              </a:rPr>
              <a:t>Useable in </a:t>
            </a:r>
            <a:r>
              <a:rPr lang="en-US" sz="2400" b="1" dirty="0">
                <a:cs typeface="Avenir Book"/>
              </a:rPr>
              <a:t>All Security Settings</a:t>
            </a:r>
          </a:p>
          <a:p>
            <a:pPr marL="109728" indent="0">
              <a:buNone/>
            </a:pPr>
            <a:endParaRPr lang="en-US" sz="2400" b="1" dirty="0">
              <a:cs typeface="Avenir Book"/>
            </a:endParaRPr>
          </a:p>
          <a:p>
            <a:r>
              <a:rPr lang="en-US" sz="2400" b="1" dirty="0">
                <a:cs typeface="Avenir Book"/>
              </a:rPr>
              <a:t>Deliver Significant Cost Savings </a:t>
            </a:r>
            <a:r>
              <a:rPr lang="en-US" sz="2400" dirty="0">
                <a:cs typeface="Avenir Book"/>
              </a:rPr>
              <a:t>to Facility Administrators and Taxpayers</a:t>
            </a:r>
          </a:p>
          <a:p>
            <a:endParaRPr lang="en-US" sz="2400" dirty="0">
              <a:cs typeface="Avenir Book"/>
            </a:endParaRPr>
          </a:p>
          <a:p>
            <a:r>
              <a:rPr lang="en-US" sz="2400" b="1" dirty="0">
                <a:cs typeface="Avenir Book"/>
              </a:rPr>
              <a:t>Cost Effective Services </a:t>
            </a:r>
            <a:r>
              <a:rPr lang="en-US" sz="2400" dirty="0">
                <a:cs typeface="Avenir Book"/>
              </a:rPr>
              <a:t>Without High Costs to Users</a:t>
            </a:r>
          </a:p>
          <a:p>
            <a:endParaRPr lang="en-US" sz="2400" dirty="0">
              <a:cs typeface="Avenir Book"/>
            </a:endParaRPr>
          </a:p>
          <a:p>
            <a:r>
              <a:rPr lang="en-US" sz="2400" b="1" dirty="0">
                <a:cs typeface="Avenir Book"/>
              </a:rPr>
              <a:t>Improve Outcomes for Inmates </a:t>
            </a:r>
            <a:r>
              <a:rPr lang="en-US" sz="2400" dirty="0">
                <a:cs typeface="Avenir Book"/>
              </a:rPr>
              <a:t>via Access to Programs and Support Systems</a:t>
            </a:r>
          </a:p>
          <a:p>
            <a:pPr marL="109728" indent="0">
              <a:buNone/>
            </a:pPr>
            <a:endParaRPr lang="en-US" sz="2400" dirty="0">
              <a:cs typeface="Avenir Book"/>
            </a:endParaRPr>
          </a:p>
          <a:p>
            <a:endParaRPr lang="en-US" sz="2800" dirty="0">
              <a:solidFill>
                <a:srgbClr val="686868"/>
              </a:solidFill>
              <a:cs typeface="Avenir Book"/>
            </a:endParaRPr>
          </a:p>
        </p:txBody>
      </p:sp>
      <p:sp>
        <p:nvSpPr>
          <p:cNvPr id="2" name="Title 1"/>
          <p:cNvSpPr>
            <a:spLocks noGrp="1"/>
          </p:cNvSpPr>
          <p:nvPr>
            <p:ph type="title"/>
          </p:nvPr>
        </p:nvSpPr>
        <p:spPr>
          <a:xfrm>
            <a:off x="0" y="228600"/>
            <a:ext cx="9004300" cy="1066800"/>
          </a:xfrm>
        </p:spPr>
        <p:txBody>
          <a:bodyPr>
            <a:normAutofit/>
          </a:bodyPr>
          <a:lstStyle/>
          <a:p>
            <a:pPr algn="ctr"/>
            <a:r>
              <a:rPr lang="en-US" sz="4000" i="1" dirty="0">
                <a:solidFill>
                  <a:srgbClr val="0070C0"/>
                </a:solidFill>
                <a:latin typeface="+mn-lt"/>
                <a:cs typeface="Avenir Book"/>
              </a:rPr>
              <a:t>System Benefits of Tablet Technology</a:t>
            </a:r>
          </a:p>
        </p:txBody>
      </p:sp>
    </p:spTree>
    <p:extLst>
      <p:ext uri="{BB962C8B-B14F-4D97-AF65-F5344CB8AC3E}">
        <p14:creationId xmlns:p14="http://schemas.microsoft.com/office/powerpoint/2010/main" val="140662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828800" y="1219200"/>
            <a:ext cx="6934200" cy="5257800"/>
          </a:xfrm>
        </p:spPr>
        <p:txBody>
          <a:bodyPr>
            <a:noAutofit/>
          </a:bodyPr>
          <a:lstStyle/>
          <a:p>
            <a:pPr marL="0" indent="0">
              <a:buNone/>
            </a:pPr>
            <a:r>
              <a:rPr lang="en-US" sz="1800" b="1" dirty="0">
                <a:latin typeface="Avenir Book"/>
                <a:cs typeface="Avenir Book"/>
              </a:rPr>
              <a:t>SECURE ANDROID TABLETS for INMATES </a:t>
            </a:r>
          </a:p>
          <a:p>
            <a:pPr marL="0" indent="0" algn="just">
              <a:buNone/>
            </a:pPr>
            <a:r>
              <a:rPr lang="en-US" sz="1800" dirty="0">
                <a:latin typeface="Avenir Book"/>
                <a:cs typeface="Avenir Book"/>
              </a:rPr>
              <a:t>APDS tablets provide inmates with secure, monitored access to digital education, rehabilitation, job training and job placement resources.</a:t>
            </a:r>
          </a:p>
          <a:p>
            <a:pPr marL="0" indent="0" algn="just">
              <a:buNone/>
            </a:pPr>
            <a:endParaRPr lang="en-US" sz="1800" dirty="0">
              <a:solidFill>
                <a:srgbClr val="686868"/>
              </a:solidFill>
              <a:latin typeface="Avenir Book"/>
              <a:cs typeface="Avenir Book"/>
            </a:endParaRPr>
          </a:p>
          <a:p>
            <a:pPr marL="0" indent="0" algn="just">
              <a:buNone/>
            </a:pPr>
            <a:endParaRPr lang="en-US" sz="1800" dirty="0">
              <a:solidFill>
                <a:srgbClr val="686868"/>
              </a:solidFill>
              <a:latin typeface="Avenir Book"/>
              <a:cs typeface="Avenir Book"/>
            </a:endParaRPr>
          </a:p>
          <a:p>
            <a:pPr marL="0" indent="0" algn="just">
              <a:buNone/>
            </a:pPr>
            <a:r>
              <a:rPr lang="en-US" sz="1800" b="1" dirty="0">
                <a:latin typeface="Avenir Book"/>
                <a:cs typeface="Avenir Book"/>
              </a:rPr>
              <a:t>PLATFORM FOR PROGRAMS</a:t>
            </a:r>
          </a:p>
          <a:p>
            <a:pPr marL="0" indent="0" algn="just">
              <a:buNone/>
            </a:pPr>
            <a:r>
              <a:rPr lang="en-US" sz="1800" dirty="0">
                <a:latin typeface="Avenir Book"/>
                <a:cs typeface="Avenir Book"/>
              </a:rPr>
              <a:t>The APDS platform allows for the distribution of partner programs, and hosts a range of tools and services to support correctional programs. </a:t>
            </a:r>
          </a:p>
          <a:p>
            <a:pPr marL="0" indent="0" algn="just">
              <a:buNone/>
            </a:pPr>
            <a:endParaRPr lang="en-US" sz="1800" b="1" dirty="0">
              <a:solidFill>
                <a:srgbClr val="1F497D"/>
              </a:solidFill>
              <a:latin typeface="Avenir Book"/>
              <a:cs typeface="Avenir Book"/>
            </a:endParaRPr>
          </a:p>
          <a:p>
            <a:pPr marL="0" indent="0" algn="just">
              <a:buNone/>
            </a:pPr>
            <a:endParaRPr lang="en-US" sz="1800" b="1" dirty="0">
              <a:solidFill>
                <a:srgbClr val="1F497D"/>
              </a:solidFill>
              <a:latin typeface="Avenir Book"/>
              <a:cs typeface="Avenir Book"/>
            </a:endParaRPr>
          </a:p>
          <a:p>
            <a:pPr marL="0" indent="0" algn="just">
              <a:buNone/>
            </a:pPr>
            <a:r>
              <a:rPr lang="en-US" sz="1800" b="1" dirty="0">
                <a:latin typeface="Avenir Book"/>
                <a:cs typeface="Avenir Book"/>
              </a:rPr>
              <a:t>NETWORK SECURITY</a:t>
            </a:r>
          </a:p>
          <a:p>
            <a:pPr marL="0" indent="0" algn="just">
              <a:buNone/>
            </a:pPr>
            <a:r>
              <a:rPr lang="en-US" sz="1800" dirty="0">
                <a:latin typeface="Avenir Book"/>
                <a:cs typeface="Avenir Book"/>
              </a:rPr>
              <a:t>APDS offers a private network that governs all functions of inmate tablets. A white hat hacking firm recently declared the APDS network to have “no vulnerabilities.”</a:t>
            </a:r>
          </a:p>
        </p:txBody>
      </p:sp>
      <p:sp>
        <p:nvSpPr>
          <p:cNvPr id="2" name="Title 1"/>
          <p:cNvSpPr>
            <a:spLocks noGrp="1"/>
          </p:cNvSpPr>
          <p:nvPr>
            <p:ph type="title"/>
          </p:nvPr>
        </p:nvSpPr>
        <p:spPr>
          <a:xfrm>
            <a:off x="228600" y="152400"/>
            <a:ext cx="8686800" cy="808038"/>
          </a:xfrm>
        </p:spPr>
        <p:txBody>
          <a:bodyPr>
            <a:normAutofit/>
          </a:bodyPr>
          <a:lstStyle/>
          <a:p>
            <a:pPr algn="ctr"/>
            <a:r>
              <a:rPr lang="en-US" sz="4000" i="1" dirty="0">
                <a:solidFill>
                  <a:srgbClr val="0070C0"/>
                </a:solidFill>
                <a:latin typeface="+mn-lt"/>
                <a:cs typeface="Avenir Book"/>
              </a:rPr>
              <a:t>APDS = Tablets + Platform + Network</a:t>
            </a:r>
          </a:p>
        </p:txBody>
      </p:sp>
      <p:pic>
        <p:nvPicPr>
          <p:cNvPr id="10" name="Content Placeholder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38" b="89952" l="10000" r="90000"/>
                    </a14:imgEffect>
                  </a14:imgLayer>
                </a14:imgProps>
              </a:ext>
              <a:ext uri="{28A0092B-C50C-407E-A947-70E740481C1C}">
                <a14:useLocalDpi xmlns:a14="http://schemas.microsoft.com/office/drawing/2010/main" val="0"/>
              </a:ext>
            </a:extLst>
          </a:blip>
          <a:srcRect l="31817" t="4688" r="39203" b="76133"/>
          <a:stretch/>
        </p:blipFill>
        <p:spPr>
          <a:xfrm>
            <a:off x="73182" y="4648200"/>
            <a:ext cx="1601947" cy="1371600"/>
          </a:xfrm>
          <a:prstGeom prst="rect">
            <a:avLst/>
          </a:prstGeom>
        </p:spPr>
      </p:pic>
      <p:pic>
        <p:nvPicPr>
          <p:cNvPr id="11"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55" b="99639" l="0" r="100000">
                        <a14:foregroundMark x1="26862" y1="60681" x2="26862" y2="60681"/>
                        <a14:foregroundMark x1="37096" y1="60939" x2="37096" y2="60939"/>
                        <a14:foregroundMark x1="45824" y1="61197" x2="45824" y2="61197"/>
                        <a14:foregroundMark x1="76072" y1="76780" x2="76072" y2="76780"/>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3868" y="1219200"/>
            <a:ext cx="960132" cy="1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7" cstate="print"/>
          <a:stretch>
            <a:fillRect/>
          </a:stretch>
        </p:blipFill>
        <p:spPr>
          <a:xfrm>
            <a:off x="343773" y="3091365"/>
            <a:ext cx="1219200" cy="847189"/>
          </a:xfrm>
          <a:prstGeom prst="rect">
            <a:avLst/>
          </a:prstGeom>
        </p:spPr>
      </p:pic>
    </p:spTree>
    <p:extLst>
      <p:ext uri="{BB962C8B-B14F-4D97-AF65-F5344CB8AC3E}">
        <p14:creationId xmlns:p14="http://schemas.microsoft.com/office/powerpoint/2010/main" val="352433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1295400" y="304800"/>
            <a:ext cx="6972300" cy="857250"/>
          </a:xfrm>
        </p:spPr>
        <p:txBody>
          <a:bodyPr>
            <a:normAutofit/>
          </a:bodyPr>
          <a:lstStyle/>
          <a:p>
            <a:pPr algn="ctr"/>
            <a:r>
              <a:rPr lang="en-US" dirty="0">
                <a:solidFill>
                  <a:srgbClr val="0070C0"/>
                </a:solidFill>
              </a:rPr>
              <a:t>Housekeeping: Functions</a:t>
            </a:r>
          </a:p>
        </p:txBody>
      </p:sp>
      <p:pic>
        <p:nvPicPr>
          <p:cNvPr id="6" name="Content Placeholder 6" descr="Boundaries+Presentation+PDF.pdf - Adobe Acrobat Pro"/>
          <p:cNvPicPr>
            <a:picLocks noGrp="1" noChangeAspect="1"/>
          </p:cNvPicPr>
          <p:nvPr/>
        </p:nvPicPr>
        <p:blipFill rotWithShape="1">
          <a:blip r:embed="rId4">
            <a:extLst>
              <a:ext uri="{28A0092B-C50C-407E-A947-70E740481C1C}">
                <a14:useLocalDpi xmlns:a14="http://schemas.microsoft.com/office/drawing/2010/main" val="0"/>
              </a:ext>
            </a:extLst>
          </a:blip>
          <a:srcRect l="8523" t="30000" r="7186" b="13333"/>
          <a:stretch/>
        </p:blipFill>
        <p:spPr>
          <a:xfrm>
            <a:off x="457200" y="1208296"/>
            <a:ext cx="8229600" cy="4441408"/>
          </a:xfrm>
          <a:prstGeom prst="rect">
            <a:avLst/>
          </a:prstGeom>
        </p:spPr>
      </p:pic>
    </p:spTree>
    <p:extLst>
      <p:ext uri="{BB962C8B-B14F-4D97-AF65-F5344CB8AC3E}">
        <p14:creationId xmlns:p14="http://schemas.microsoft.com/office/powerpoint/2010/main" val="222490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9"/>
          <p:cNvSpPr>
            <a:spLocks noGrp="1"/>
          </p:cNvSpPr>
          <p:nvPr>
            <p:ph idx="1"/>
          </p:nvPr>
        </p:nvSpPr>
        <p:spPr>
          <a:xfrm>
            <a:off x="1752600" y="1066800"/>
            <a:ext cx="6172200" cy="4953000"/>
          </a:xfrm>
          <a:prstGeom prst="rect">
            <a:avLst/>
          </a:prstGeom>
        </p:spPr>
        <p:txBody>
          <a:bodyPr>
            <a:noAutofit/>
          </a:bodyPr>
          <a:lstStyle/>
          <a:p>
            <a:pPr marL="1257300" lvl="3" indent="0">
              <a:spcBef>
                <a:spcPts val="0"/>
              </a:spcBef>
              <a:buNone/>
            </a:pPr>
            <a:endParaRPr lang="en-US" dirty="0">
              <a:solidFill>
                <a:srgbClr val="1F497D"/>
              </a:solidFill>
              <a:latin typeface="Avenir Book"/>
              <a:cs typeface="Avenir Book"/>
            </a:endParaRPr>
          </a:p>
          <a:p>
            <a:pPr marL="1257300" lvl="3" indent="0">
              <a:spcBef>
                <a:spcPts val="0"/>
              </a:spcBef>
              <a:buNone/>
            </a:pPr>
            <a:endParaRPr lang="en-US" sz="2200" dirty="0">
              <a:solidFill>
                <a:srgbClr val="1F497D"/>
              </a:solidFill>
              <a:latin typeface="Avenir Book"/>
              <a:cs typeface="Avenir Book"/>
            </a:endParaRPr>
          </a:p>
          <a:p>
            <a:pPr marL="1257300" lvl="3" indent="0">
              <a:spcBef>
                <a:spcPts val="0"/>
              </a:spcBef>
              <a:buNone/>
            </a:pPr>
            <a:endParaRPr lang="en-US" sz="2200" dirty="0">
              <a:solidFill>
                <a:schemeClr val="tx2"/>
              </a:solidFill>
              <a:latin typeface="Avenir Book"/>
              <a:cs typeface="Avenir Book"/>
            </a:endParaRPr>
          </a:p>
          <a:p>
            <a:pPr marL="1257300" lvl="3" indent="0">
              <a:spcBef>
                <a:spcPts val="0"/>
              </a:spcBef>
              <a:buNone/>
            </a:pPr>
            <a:r>
              <a:rPr lang="en-US" sz="2200" dirty="0">
                <a:latin typeface="Avenir Book"/>
                <a:cs typeface="Avenir Book"/>
              </a:rPr>
              <a:t>National Corrections Library</a:t>
            </a:r>
          </a:p>
          <a:p>
            <a:pPr marL="1257300" lvl="3" indent="0">
              <a:spcBef>
                <a:spcPts val="0"/>
              </a:spcBef>
              <a:buNone/>
            </a:pPr>
            <a:endParaRPr lang="en-US" sz="2200" dirty="0">
              <a:solidFill>
                <a:schemeClr val="tx2"/>
              </a:solidFill>
              <a:latin typeface="Avenir Book"/>
              <a:cs typeface="Avenir Book"/>
            </a:endParaRPr>
          </a:p>
          <a:p>
            <a:pPr marL="1257300" lvl="3" indent="0">
              <a:spcBef>
                <a:spcPts val="0"/>
              </a:spcBef>
              <a:buNone/>
            </a:pPr>
            <a:r>
              <a:rPr lang="en-US" sz="2200" dirty="0">
                <a:latin typeface="Avenir Book"/>
                <a:cs typeface="Avenir Book"/>
              </a:rPr>
              <a:t>Secure Content Locker</a:t>
            </a:r>
          </a:p>
          <a:p>
            <a:pPr marL="1257300" lvl="3" indent="0">
              <a:spcBef>
                <a:spcPts val="0"/>
              </a:spcBef>
              <a:buNone/>
            </a:pPr>
            <a:endParaRPr lang="en-US" sz="2200" dirty="0">
              <a:latin typeface="Avenir Book"/>
              <a:cs typeface="Avenir Book"/>
            </a:endParaRPr>
          </a:p>
          <a:p>
            <a:pPr marL="1257300" lvl="3" indent="0">
              <a:spcBef>
                <a:spcPts val="0"/>
              </a:spcBef>
              <a:buNone/>
            </a:pPr>
            <a:r>
              <a:rPr lang="en-US" sz="2200" dirty="0">
                <a:latin typeface="Avenir Book"/>
                <a:cs typeface="Avenir Book"/>
              </a:rPr>
              <a:t>Connected Corrections</a:t>
            </a:r>
          </a:p>
          <a:p>
            <a:pPr marL="1257300" lvl="3" indent="0">
              <a:spcBef>
                <a:spcPts val="0"/>
              </a:spcBef>
              <a:buNone/>
            </a:pPr>
            <a:endParaRPr lang="en-US" sz="2200" dirty="0">
              <a:latin typeface="Avenir Book"/>
              <a:cs typeface="Avenir Book"/>
            </a:endParaRPr>
          </a:p>
          <a:p>
            <a:pPr marL="1257300" lvl="3" indent="0">
              <a:spcBef>
                <a:spcPts val="0"/>
              </a:spcBef>
              <a:buNone/>
            </a:pPr>
            <a:r>
              <a:rPr lang="en-US" sz="2200" dirty="0">
                <a:latin typeface="Avenir Book"/>
                <a:cs typeface="Avenir Book"/>
              </a:rPr>
              <a:t>APDS Learning Management System</a:t>
            </a:r>
          </a:p>
          <a:p>
            <a:pPr marL="1257300" lvl="3" indent="0">
              <a:spcBef>
                <a:spcPts val="0"/>
              </a:spcBef>
              <a:buNone/>
            </a:pPr>
            <a:endParaRPr lang="en-US" sz="2200" dirty="0">
              <a:latin typeface="Avenir Book"/>
              <a:cs typeface="Avenir Book"/>
            </a:endParaRPr>
          </a:p>
          <a:p>
            <a:pPr marL="1257300" lvl="3" indent="0">
              <a:spcBef>
                <a:spcPts val="0"/>
              </a:spcBef>
              <a:buNone/>
            </a:pPr>
            <a:r>
              <a:rPr lang="en-US" sz="2200" dirty="0">
                <a:latin typeface="Avenir Book"/>
                <a:cs typeface="Avenir Book"/>
              </a:rPr>
              <a:t>APDS Virtual Classroom</a:t>
            </a:r>
          </a:p>
          <a:p>
            <a:pPr marL="1257300" lvl="3" indent="0">
              <a:spcBef>
                <a:spcPts val="0"/>
              </a:spcBef>
              <a:buNone/>
            </a:pPr>
            <a:endParaRPr lang="en-US" sz="2200" dirty="0">
              <a:latin typeface="Avenir Book"/>
              <a:cs typeface="Avenir Book"/>
            </a:endParaRPr>
          </a:p>
          <a:p>
            <a:pPr marL="1257300" lvl="3" indent="0">
              <a:spcBef>
                <a:spcPts val="0"/>
              </a:spcBef>
              <a:buNone/>
            </a:pPr>
            <a:r>
              <a:rPr lang="en-US" sz="2200" dirty="0">
                <a:latin typeface="Avenir Book"/>
                <a:cs typeface="Avenir Book"/>
              </a:rPr>
              <a:t>APDS Reentry Site</a:t>
            </a:r>
          </a:p>
        </p:txBody>
      </p:sp>
      <p:sp>
        <p:nvSpPr>
          <p:cNvPr id="2" name="Title 1"/>
          <p:cNvSpPr>
            <a:spLocks noGrp="1"/>
          </p:cNvSpPr>
          <p:nvPr>
            <p:ph type="title"/>
          </p:nvPr>
        </p:nvSpPr>
        <p:spPr>
          <a:xfrm>
            <a:off x="228600" y="304800"/>
            <a:ext cx="8763000" cy="1219200"/>
          </a:xfrm>
        </p:spPr>
        <p:txBody>
          <a:bodyPr>
            <a:noAutofit/>
          </a:bodyPr>
          <a:lstStyle/>
          <a:p>
            <a:pPr algn="ctr"/>
            <a:r>
              <a:rPr lang="en-US" sz="4000" i="1" dirty="0">
                <a:solidFill>
                  <a:srgbClr val="0070C0"/>
                </a:solidFill>
                <a:effectLst>
                  <a:outerShdw blurRad="38100" dist="38100" dir="2700000" algn="tl">
                    <a:srgbClr val="000000">
                      <a:alpha val="43137"/>
                    </a:srgbClr>
                  </a:outerShdw>
                </a:effectLst>
                <a:latin typeface="+mn-lt"/>
                <a:cs typeface="Avenir Book"/>
              </a:rPr>
              <a:t>The Platform Features</a:t>
            </a:r>
            <a:br>
              <a:rPr lang="en-US" sz="4000" i="1" dirty="0">
                <a:solidFill>
                  <a:srgbClr val="0070C0"/>
                </a:solidFill>
                <a:effectLst>
                  <a:outerShdw blurRad="38100" dist="38100" dir="2700000" algn="tl">
                    <a:srgbClr val="000000">
                      <a:alpha val="43137"/>
                    </a:srgbClr>
                  </a:outerShdw>
                </a:effectLst>
                <a:latin typeface="+mn-lt"/>
                <a:cs typeface="Avenir Book"/>
              </a:rPr>
            </a:br>
            <a:r>
              <a:rPr lang="en-US" sz="4000" i="1" dirty="0">
                <a:solidFill>
                  <a:srgbClr val="0070C0"/>
                </a:solidFill>
                <a:effectLst>
                  <a:outerShdw blurRad="38100" dist="38100" dir="2700000" algn="tl">
                    <a:srgbClr val="000000">
                      <a:alpha val="43137"/>
                    </a:srgbClr>
                  </a:outerShdw>
                </a:effectLst>
                <a:latin typeface="+mn-lt"/>
                <a:cs typeface="Avenir Book"/>
              </a:rPr>
              <a:t>Corrections-Specific Tools and Services</a:t>
            </a:r>
          </a:p>
        </p:txBody>
      </p:sp>
      <p:pic>
        <p:nvPicPr>
          <p:cNvPr id="2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977963"/>
            <a:ext cx="601037" cy="60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257800"/>
            <a:ext cx="601037" cy="5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344360"/>
            <a:ext cx="601037" cy="5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0750" y="4026923"/>
            <a:ext cx="604850" cy="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0750" y="2661797"/>
            <a:ext cx="604850" cy="5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 name="Picture 24"/>
          <p:cNvPicPr>
            <a:picLocks noChangeAspect="1"/>
          </p:cNvPicPr>
          <p:nvPr/>
        </p:nvPicPr>
        <p:blipFill>
          <a:blip r:embed="rId8" cstate="print"/>
          <a:stretch>
            <a:fillRect/>
          </a:stretch>
        </p:blipFill>
        <p:spPr>
          <a:xfrm>
            <a:off x="2362200" y="4714567"/>
            <a:ext cx="457200" cy="457200"/>
          </a:xfrm>
          <a:prstGeom prst="rect">
            <a:avLst/>
          </a:prstGeom>
        </p:spPr>
      </p:pic>
    </p:spTree>
    <p:extLst>
      <p:ext uri="{BB962C8B-B14F-4D97-AF65-F5344CB8AC3E}">
        <p14:creationId xmlns:p14="http://schemas.microsoft.com/office/powerpoint/2010/main" val="210061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i="1" dirty="0">
                <a:solidFill>
                  <a:srgbClr val="0070C0"/>
                </a:solidFill>
              </a:rPr>
              <a:t>Tablet Security</a:t>
            </a:r>
          </a:p>
        </p:txBody>
      </p:sp>
      <p:sp>
        <p:nvSpPr>
          <p:cNvPr id="3" name="Text Placeholder 2"/>
          <p:cNvSpPr>
            <a:spLocks noGrp="1"/>
          </p:cNvSpPr>
          <p:nvPr>
            <p:ph type="body" idx="1"/>
          </p:nvPr>
        </p:nvSpPr>
        <p:spPr>
          <a:xfrm>
            <a:off x="381000" y="1371600"/>
            <a:ext cx="8534400" cy="4614672"/>
          </a:xfrm>
        </p:spPr>
        <p:txBody>
          <a:bodyPr>
            <a:normAutofit fontScale="92500" lnSpcReduction="10000"/>
          </a:bodyPr>
          <a:lstStyle/>
          <a:p>
            <a:pPr marL="109728" indent="0" algn="just">
              <a:buNone/>
            </a:pPr>
            <a:r>
              <a:rPr lang="en-US" sz="2400" dirty="0"/>
              <a:t>American Prison Data Systems (APDS) hosts our Reentry Tablets and provides the highest security standards to ensure this technology is appropriately and safely used within the facility. </a:t>
            </a:r>
          </a:p>
          <a:p>
            <a:pPr marL="109728" indent="0">
              <a:buNone/>
            </a:pPr>
            <a:endParaRPr lang="en-US" sz="2400" b="1" dirty="0"/>
          </a:p>
          <a:p>
            <a:pPr algn="just"/>
            <a:r>
              <a:rPr lang="en-US" sz="2400" b="1" dirty="0"/>
              <a:t>Monitored 24 hours</a:t>
            </a:r>
            <a:r>
              <a:rPr lang="en-US" sz="2400" dirty="0"/>
              <a:t> a day </a:t>
            </a:r>
          </a:p>
          <a:p>
            <a:pPr marL="109728" indent="0" algn="just">
              <a:buNone/>
            </a:pPr>
            <a:endParaRPr lang="en-US" sz="2400" dirty="0"/>
          </a:p>
          <a:p>
            <a:pPr algn="just"/>
            <a:r>
              <a:rPr lang="en-US" sz="2400" dirty="0"/>
              <a:t>Both APDS and DOCR </a:t>
            </a:r>
            <a:r>
              <a:rPr lang="en-US" sz="2400" b="1" dirty="0"/>
              <a:t>staff have direct control</a:t>
            </a:r>
          </a:p>
          <a:p>
            <a:pPr marL="109728" indent="0" algn="just">
              <a:buNone/>
            </a:pPr>
            <a:endParaRPr lang="en-US" sz="2400" dirty="0"/>
          </a:p>
          <a:p>
            <a:pPr algn="just"/>
            <a:r>
              <a:rPr lang="en-US" sz="2400" b="1" dirty="0"/>
              <a:t>No open access </a:t>
            </a:r>
            <a:r>
              <a:rPr lang="en-US" sz="2400" dirty="0"/>
              <a:t>to the outside community or internet </a:t>
            </a:r>
          </a:p>
          <a:p>
            <a:pPr marL="109728" indent="0" algn="just">
              <a:buNone/>
            </a:pPr>
            <a:endParaRPr lang="en-US" sz="2400" dirty="0"/>
          </a:p>
          <a:p>
            <a:pPr algn="just"/>
            <a:r>
              <a:rPr lang="en-US" sz="2400" dirty="0"/>
              <a:t>Every function and setting of the </a:t>
            </a:r>
            <a:r>
              <a:rPr lang="en-US" sz="2400" b="1" dirty="0"/>
              <a:t>tablet is deliberate</a:t>
            </a:r>
          </a:p>
          <a:p>
            <a:pPr marL="109728" indent="0" algn="just">
              <a:buNone/>
            </a:pPr>
            <a:endParaRPr lang="en-US" sz="2400" dirty="0"/>
          </a:p>
          <a:p>
            <a:pPr algn="just"/>
            <a:r>
              <a:rPr lang="en-US" sz="2400" dirty="0"/>
              <a:t>Hardware case and tablet are </a:t>
            </a:r>
            <a:r>
              <a:rPr lang="en-US" sz="2400" b="1" dirty="0"/>
              <a:t>physically secure</a:t>
            </a:r>
          </a:p>
          <a:p>
            <a:endParaRPr lang="en-US" dirty="0"/>
          </a:p>
        </p:txBody>
      </p:sp>
    </p:spTree>
    <p:extLst>
      <p:ext uri="{BB962C8B-B14F-4D97-AF65-F5344CB8AC3E}">
        <p14:creationId xmlns:p14="http://schemas.microsoft.com/office/powerpoint/2010/main" val="337065679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08038"/>
          </a:xfrm>
        </p:spPr>
        <p:txBody>
          <a:bodyPr>
            <a:noAutofit/>
          </a:bodyPr>
          <a:lstStyle/>
          <a:p>
            <a:pPr algn="ctr"/>
            <a:r>
              <a:rPr lang="en-US" sz="3400" dirty="0">
                <a:solidFill>
                  <a:srgbClr val="0070C0"/>
                </a:solidFill>
                <a:latin typeface="Avenir Book"/>
                <a:cs typeface="Avenir Book"/>
              </a:rPr>
              <a:t>Physical Safety</a:t>
            </a:r>
          </a:p>
        </p:txBody>
      </p:sp>
      <p:pic>
        <p:nvPicPr>
          <p:cNvPr id="21" name="Picture 2"/>
          <p:cNvPicPr>
            <a:picLocks noChangeAspect="1" noChangeArrowheads="1"/>
          </p:cNvPicPr>
          <p:nvPr/>
        </p:nvPicPr>
        <p:blipFill>
          <a:blip r:embed="rId3" cstate="print"/>
          <a:srcRect/>
          <a:stretch>
            <a:fillRect/>
          </a:stretch>
        </p:blipFill>
        <p:spPr bwMode="auto">
          <a:xfrm>
            <a:off x="381000" y="1143000"/>
            <a:ext cx="4775200" cy="3581400"/>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3352800" y="1981200"/>
            <a:ext cx="6068291" cy="7853082"/>
          </a:xfrm>
          <a:prstGeom prst="rect">
            <a:avLst/>
          </a:prstGeom>
        </p:spPr>
      </p:pic>
    </p:spTree>
    <p:extLst>
      <p:ext uri="{BB962C8B-B14F-4D97-AF65-F5344CB8AC3E}">
        <p14:creationId xmlns:p14="http://schemas.microsoft.com/office/powerpoint/2010/main" val="321243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a:solidFill>
                  <a:srgbClr val="0070C0"/>
                </a:solidFill>
              </a:rPr>
              <a:t>Tablet Implementation and Logistics</a:t>
            </a:r>
          </a:p>
        </p:txBody>
      </p:sp>
      <p:sp>
        <p:nvSpPr>
          <p:cNvPr id="3" name="Text Placeholder 2"/>
          <p:cNvSpPr>
            <a:spLocks noGrp="1"/>
          </p:cNvSpPr>
          <p:nvPr>
            <p:ph type="body" idx="1"/>
          </p:nvPr>
        </p:nvSpPr>
        <p:spPr/>
        <p:txBody>
          <a:bodyPr>
            <a:normAutofit fontScale="92500" lnSpcReduction="10000"/>
          </a:bodyPr>
          <a:lstStyle/>
          <a:p>
            <a:r>
              <a:rPr lang="en-US" b="1" dirty="0"/>
              <a:t>Facility Preparations</a:t>
            </a:r>
          </a:p>
          <a:p>
            <a:pPr lvl="1"/>
            <a:r>
              <a:rPr lang="en-US" dirty="0"/>
              <a:t>Culture Change</a:t>
            </a:r>
          </a:p>
          <a:p>
            <a:pPr lvl="1"/>
            <a:r>
              <a:rPr lang="en-US" dirty="0"/>
              <a:t>Roll Call Presentations, Officer Feedback </a:t>
            </a:r>
          </a:p>
          <a:p>
            <a:pPr lvl="1"/>
            <a:r>
              <a:rPr lang="en-US" dirty="0"/>
              <a:t>Staff Training</a:t>
            </a:r>
          </a:p>
          <a:p>
            <a:pPr lvl="1"/>
            <a:r>
              <a:rPr lang="en-US" dirty="0"/>
              <a:t>Formal Procedures and Related Forms</a:t>
            </a:r>
          </a:p>
          <a:p>
            <a:pPr lvl="1"/>
            <a:endParaRPr lang="en-US" dirty="0"/>
          </a:p>
          <a:p>
            <a:r>
              <a:rPr lang="en-US" b="1" dirty="0"/>
              <a:t>Tablet Logistics</a:t>
            </a:r>
          </a:p>
          <a:p>
            <a:pPr lvl="1"/>
            <a:r>
              <a:rPr lang="en-US" dirty="0"/>
              <a:t>Charging Station (s)</a:t>
            </a:r>
          </a:p>
          <a:p>
            <a:pPr lvl="1"/>
            <a:r>
              <a:rPr lang="en-US" dirty="0"/>
              <a:t>Condition and Control Log</a:t>
            </a:r>
          </a:p>
          <a:p>
            <a:pPr lvl="1"/>
            <a:r>
              <a:rPr lang="en-US" dirty="0"/>
              <a:t>Assignment Approval Forms</a:t>
            </a:r>
          </a:p>
          <a:p>
            <a:pPr lvl="1"/>
            <a:r>
              <a:rPr lang="en-US" dirty="0"/>
              <a:t>Staff Distribution</a:t>
            </a:r>
          </a:p>
          <a:p>
            <a:pPr lvl="1"/>
            <a:r>
              <a:rPr lang="en-US" dirty="0"/>
              <a:t>Tablet Assignments, Inmate Tablet Agreements</a:t>
            </a:r>
          </a:p>
          <a:p>
            <a:pPr lvl="1"/>
            <a:r>
              <a:rPr lang="en-US" dirty="0"/>
              <a:t>Tablet Orientation and Tutorials for Users</a:t>
            </a:r>
          </a:p>
        </p:txBody>
      </p:sp>
    </p:spTree>
    <p:extLst>
      <p:ext uri="{BB962C8B-B14F-4D97-AF65-F5344CB8AC3E}">
        <p14:creationId xmlns:p14="http://schemas.microsoft.com/office/powerpoint/2010/main" val="37294018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erryk\Pictures\Tablets\Charging Station 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740404"/>
            <a:ext cx="5499100" cy="3041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terryk\Pictures\Tablets\MCDC Cart O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50" y="352669"/>
            <a:ext cx="2755900" cy="3119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terryk\Pictures\Tablets\10 Inch APDS Tablet.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2400" y="352669"/>
            <a:ext cx="2296729" cy="3161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C:\Users\terryk\Pictures\Tablets\10 Inch APDS Tablet Back.jp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048000" y="352669"/>
            <a:ext cx="2322632" cy="3161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9" name="Picture 7" descr="C:\Users\terryk\Pictures\Tablets\Charging Cart Ke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19" y="4267200"/>
            <a:ext cx="1873910" cy="1330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355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305800" cy="5334000"/>
          </a:xfrm>
        </p:spPr>
        <p:txBody>
          <a:bodyPr>
            <a:normAutofit fontScale="47500" lnSpcReduction="20000"/>
          </a:bodyPr>
          <a:lstStyle/>
          <a:p>
            <a:pPr marL="109728" indent="0">
              <a:buNone/>
            </a:pPr>
            <a:r>
              <a:rPr lang="en-US" b="1" u="sng" dirty="0"/>
              <a:t>CONTENT</a:t>
            </a:r>
          </a:p>
          <a:p>
            <a:r>
              <a:rPr lang="en-US" dirty="0"/>
              <a:t>Carey Guide Tools - Exercises to Help You Think About Your Feelings, Choices, and Actions</a:t>
            </a:r>
          </a:p>
          <a:p>
            <a:r>
              <a:rPr lang="en-US" dirty="0"/>
              <a:t>eBooks - Self Help Topics </a:t>
            </a:r>
          </a:p>
          <a:p>
            <a:r>
              <a:rPr lang="en-US" dirty="0"/>
              <a:t>Employment and Job Readiness - Information and Resources</a:t>
            </a:r>
          </a:p>
          <a:p>
            <a:r>
              <a:rPr lang="en-US" dirty="0"/>
              <a:t>Family, Children, and Parenting - Information and Resources</a:t>
            </a:r>
          </a:p>
          <a:p>
            <a:r>
              <a:rPr lang="en-US" dirty="0" err="1"/>
              <a:t>GCFLearnFree.Org</a:t>
            </a:r>
            <a:r>
              <a:rPr lang="en-US" dirty="0"/>
              <a:t> Tutorials about Computers, Internet, Email, Job Readiness, Financial Literacy and More… </a:t>
            </a:r>
          </a:p>
          <a:p>
            <a:r>
              <a:rPr lang="en-US" dirty="0"/>
              <a:t>MDCSL (Maryland’s Community Services Locator) Searchable Listing of Helpful Resources and Programs</a:t>
            </a:r>
          </a:p>
          <a:p>
            <a:r>
              <a:rPr lang="en-US" dirty="0"/>
              <a:t>MCCF/MCDC Facility Information </a:t>
            </a:r>
          </a:p>
          <a:p>
            <a:r>
              <a:rPr lang="en-US" dirty="0"/>
              <a:t>MCCF Programs, Groups, and Workshops </a:t>
            </a:r>
          </a:p>
          <a:p>
            <a:r>
              <a:rPr lang="en-US" dirty="0"/>
              <a:t>MVA Practice Driver’s License Exam</a:t>
            </a:r>
          </a:p>
          <a:p>
            <a:r>
              <a:rPr lang="en-US" dirty="0"/>
              <a:t>National Corrections Library – Many Fiction and Non-Fiction Titles Available for You to Enjoy Reading</a:t>
            </a:r>
          </a:p>
          <a:p>
            <a:r>
              <a:rPr lang="en-US" dirty="0"/>
              <a:t>PRRS Information - Pre Release Center (PRC)</a:t>
            </a:r>
          </a:p>
          <a:p>
            <a:r>
              <a:rPr lang="en-US" dirty="0"/>
              <a:t>Reentry </a:t>
            </a:r>
            <a:r>
              <a:rPr lang="en-US" dirty="0" err="1"/>
              <a:t>Mythbusters</a:t>
            </a:r>
            <a:r>
              <a:rPr lang="en-US" dirty="0"/>
              <a:t> – Provide Answers to Common Questions and Rumors </a:t>
            </a:r>
          </a:p>
          <a:p>
            <a:r>
              <a:rPr lang="en-US" dirty="0"/>
              <a:t>Reentry Services Information – Important Information on Available Reentry Services at MCCF </a:t>
            </a:r>
          </a:p>
          <a:p>
            <a:r>
              <a:rPr lang="en-US" dirty="0"/>
              <a:t>Resource Information – Listing of Important Community Programs and Services Available</a:t>
            </a:r>
          </a:p>
          <a:p>
            <a:r>
              <a:rPr lang="en-US" dirty="0"/>
              <a:t>Roots of Success – Credential Certificate Program for Green Job Technology</a:t>
            </a:r>
          </a:p>
          <a:p>
            <a:r>
              <a:rPr lang="en-US" dirty="0"/>
              <a:t>Tablet 101 Tutorials</a:t>
            </a:r>
          </a:p>
          <a:p>
            <a:r>
              <a:rPr lang="en-US" dirty="0"/>
              <a:t>Thinking For A Change – Curriculum Program about Thoughts, Feelings, and Choices</a:t>
            </a:r>
          </a:p>
          <a:p>
            <a:r>
              <a:rPr lang="en-US" dirty="0"/>
              <a:t>Workbooks- Digital Workbooks on Anger Management, Changing Behavior, and other Personal Development Topics</a:t>
            </a:r>
          </a:p>
          <a:p>
            <a:endParaRPr lang="en-US" b="1" u="sng" dirty="0"/>
          </a:p>
          <a:p>
            <a:pPr marL="109728" indent="0">
              <a:buNone/>
            </a:pPr>
            <a:r>
              <a:rPr lang="en-US" b="1" u="sng" dirty="0"/>
              <a:t>FEATURES</a:t>
            </a:r>
          </a:p>
          <a:p>
            <a:r>
              <a:rPr lang="en-US" dirty="0"/>
              <a:t>Content in Word, Power Point, PDF, MP3 Audio, MP4 Video Formats</a:t>
            </a:r>
          </a:p>
          <a:p>
            <a:r>
              <a:rPr lang="en-US" dirty="0"/>
              <a:t>Dictionary/Calculator</a:t>
            </a:r>
          </a:p>
          <a:p>
            <a:r>
              <a:rPr lang="en-US" dirty="0"/>
              <a:t>Secure Messaging with Reentry Staff</a:t>
            </a:r>
          </a:p>
          <a:p>
            <a:r>
              <a:rPr lang="en-US" dirty="0"/>
              <a:t>Virtual Classroom </a:t>
            </a:r>
          </a:p>
        </p:txBody>
      </p:sp>
      <p:sp>
        <p:nvSpPr>
          <p:cNvPr id="3" name="Title 2"/>
          <p:cNvSpPr>
            <a:spLocks noGrp="1"/>
          </p:cNvSpPr>
          <p:nvPr>
            <p:ph type="title"/>
          </p:nvPr>
        </p:nvSpPr>
        <p:spPr>
          <a:xfrm>
            <a:off x="152400" y="76200"/>
            <a:ext cx="8991600" cy="685800"/>
          </a:xfrm>
        </p:spPr>
        <p:txBody>
          <a:bodyPr>
            <a:normAutofit fontScale="90000"/>
          </a:bodyPr>
          <a:lstStyle/>
          <a:p>
            <a:pPr algn="ctr"/>
            <a:r>
              <a:rPr lang="en-US" sz="4000" i="1" dirty="0">
                <a:solidFill>
                  <a:srgbClr val="0070C0"/>
                </a:solidFill>
              </a:rPr>
              <a:t>Reentry Tablet Content and Features</a:t>
            </a:r>
          </a:p>
        </p:txBody>
      </p:sp>
    </p:spTree>
    <p:extLst>
      <p:ext uri="{BB962C8B-B14F-4D97-AF65-F5344CB8AC3E}">
        <p14:creationId xmlns:p14="http://schemas.microsoft.com/office/powerpoint/2010/main" val="829212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65238"/>
          </a:xfrm>
        </p:spPr>
        <p:txBody>
          <a:bodyPr>
            <a:normAutofit fontScale="90000"/>
          </a:bodyPr>
          <a:lstStyle/>
          <a:p>
            <a:pPr algn="ctr"/>
            <a:r>
              <a:rPr lang="en-US" sz="3600" i="1" dirty="0">
                <a:solidFill>
                  <a:srgbClr val="0070C0"/>
                </a:solidFill>
              </a:rPr>
              <a:t>Maryland Inmate Community Services Locator</a:t>
            </a:r>
            <a:br>
              <a:rPr lang="en-US" sz="3600" i="1" dirty="0">
                <a:solidFill>
                  <a:srgbClr val="0070C0"/>
                </a:solidFill>
              </a:rPr>
            </a:br>
            <a:r>
              <a:rPr lang="en-US" sz="3600" i="1" dirty="0">
                <a:solidFill>
                  <a:srgbClr val="0070C0"/>
                </a:solidFill>
              </a:rPr>
              <a:t>Reentry Tablet Content</a:t>
            </a:r>
          </a:p>
        </p:txBody>
      </p:sp>
      <p:sp>
        <p:nvSpPr>
          <p:cNvPr id="5" name="Text Placeholder 4"/>
          <p:cNvSpPr>
            <a:spLocks noGrp="1"/>
          </p:cNvSpPr>
          <p:nvPr>
            <p:ph type="body" idx="1"/>
          </p:nvPr>
        </p:nvSpPr>
        <p:spPr>
          <a:xfrm>
            <a:off x="152400" y="1752600"/>
            <a:ext cx="5486400" cy="4267200"/>
          </a:xfrm>
        </p:spPr>
        <p:txBody>
          <a:bodyPr>
            <a:normAutofit fontScale="85000" lnSpcReduction="20000"/>
          </a:bodyPr>
          <a:lstStyle/>
          <a:p>
            <a:r>
              <a:rPr lang="en-US" dirty="0"/>
              <a:t>Inmate users can access ICSL from Reentry Tablets</a:t>
            </a:r>
          </a:p>
          <a:p>
            <a:pPr marL="109728" indent="0">
              <a:buNone/>
            </a:pPr>
            <a:endParaRPr lang="en-US" dirty="0"/>
          </a:p>
          <a:p>
            <a:r>
              <a:rPr lang="en-US" dirty="0"/>
              <a:t>Same function as ICSL on computer</a:t>
            </a:r>
          </a:p>
          <a:p>
            <a:pPr marL="109728" indent="0">
              <a:buNone/>
            </a:pPr>
            <a:endParaRPr lang="en-US" dirty="0"/>
          </a:p>
          <a:p>
            <a:r>
              <a:rPr lang="en-US" dirty="0"/>
              <a:t>Expands inmate access to service information</a:t>
            </a:r>
          </a:p>
          <a:p>
            <a:endParaRPr lang="en-US" dirty="0"/>
          </a:p>
          <a:p>
            <a:r>
              <a:rPr lang="en-US" dirty="0"/>
              <a:t>Inmates use without staff resources </a:t>
            </a:r>
          </a:p>
          <a:p>
            <a:endParaRPr lang="en-US" dirty="0"/>
          </a:p>
          <a:p>
            <a:r>
              <a:rPr lang="en-US" dirty="0"/>
              <a:t>Direct inmate engagement and supports ownership of personal reentry needs</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565775" y="1447800"/>
            <a:ext cx="3578225" cy="5160963"/>
          </a:xfrm>
        </p:spPr>
      </p:pic>
    </p:spTree>
    <p:extLst>
      <p:ext uri="{BB962C8B-B14F-4D97-AF65-F5344CB8AC3E}">
        <p14:creationId xmlns:p14="http://schemas.microsoft.com/office/powerpoint/2010/main" val="354075236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noAutofit/>
          </a:bodyPr>
          <a:lstStyle/>
          <a:p>
            <a:pPr algn="ctr"/>
            <a:r>
              <a:rPr lang="en-US" sz="3200" dirty="0">
                <a:solidFill>
                  <a:srgbClr val="0070C0"/>
                </a:solidFill>
                <a:latin typeface="Avenir Book"/>
                <a:cs typeface="Avenir Book"/>
              </a:rPr>
              <a:t>APDS Educational, Vocational, </a:t>
            </a:r>
            <a:br>
              <a:rPr lang="en-US" sz="3200" dirty="0">
                <a:solidFill>
                  <a:srgbClr val="0070C0"/>
                </a:solidFill>
                <a:latin typeface="Avenir Book"/>
                <a:cs typeface="Avenir Book"/>
              </a:rPr>
            </a:br>
            <a:r>
              <a:rPr lang="en-US" sz="3200" dirty="0">
                <a:solidFill>
                  <a:srgbClr val="0070C0"/>
                </a:solidFill>
                <a:latin typeface="Avenir Book"/>
                <a:cs typeface="Avenir Book"/>
              </a:rPr>
              <a:t>and Rehabilitation Partners</a:t>
            </a:r>
          </a:p>
        </p:txBody>
      </p:sp>
      <p:pic>
        <p:nvPicPr>
          <p:cNvPr id="11" name="Picture 10"/>
          <p:cNvPicPr>
            <a:picLocks noChangeAspect="1"/>
          </p:cNvPicPr>
          <p:nvPr/>
        </p:nvPicPr>
        <p:blipFill>
          <a:blip r:embed="rId3"/>
          <a:stretch>
            <a:fillRect/>
          </a:stretch>
        </p:blipFill>
        <p:spPr>
          <a:xfrm>
            <a:off x="389241" y="4168322"/>
            <a:ext cx="3632202" cy="778328"/>
          </a:xfrm>
          <a:prstGeom prst="rect">
            <a:avLst/>
          </a:prstGeom>
        </p:spPr>
      </p:pic>
      <p:pic>
        <p:nvPicPr>
          <p:cNvPr id="12" name="Picture 11"/>
          <p:cNvPicPr>
            <a:picLocks noChangeAspect="1"/>
          </p:cNvPicPr>
          <p:nvPr/>
        </p:nvPicPr>
        <p:blipFill>
          <a:blip r:embed="rId4"/>
          <a:stretch>
            <a:fillRect/>
          </a:stretch>
        </p:blipFill>
        <p:spPr>
          <a:xfrm>
            <a:off x="6629400" y="3962400"/>
            <a:ext cx="2362200" cy="984250"/>
          </a:xfrm>
          <a:prstGeom prst="rect">
            <a:avLst/>
          </a:prstGeom>
        </p:spPr>
      </p:pic>
      <p:pic>
        <p:nvPicPr>
          <p:cNvPr id="14" name="Picture 13"/>
          <p:cNvPicPr>
            <a:picLocks noChangeAspect="1"/>
          </p:cNvPicPr>
          <p:nvPr/>
        </p:nvPicPr>
        <p:blipFill>
          <a:blip r:embed="rId5"/>
          <a:stretch>
            <a:fillRect/>
          </a:stretch>
        </p:blipFill>
        <p:spPr>
          <a:xfrm>
            <a:off x="5242491" y="5595399"/>
            <a:ext cx="1005909" cy="957801"/>
          </a:xfrm>
          <a:prstGeom prst="rect">
            <a:avLst/>
          </a:prstGeom>
        </p:spPr>
      </p:pic>
      <p:pic>
        <p:nvPicPr>
          <p:cNvPr id="17" name="Picture 16"/>
          <p:cNvPicPr>
            <a:picLocks noChangeAspect="1"/>
          </p:cNvPicPr>
          <p:nvPr/>
        </p:nvPicPr>
        <p:blipFill>
          <a:blip r:embed="rId6" cstate="print"/>
          <a:stretch>
            <a:fillRect/>
          </a:stretch>
        </p:blipFill>
        <p:spPr>
          <a:xfrm>
            <a:off x="6858000" y="5410200"/>
            <a:ext cx="1198804" cy="1193477"/>
          </a:xfrm>
          <a:prstGeom prst="rect">
            <a:avLst/>
          </a:prstGeom>
        </p:spPr>
      </p:pic>
      <p:pic>
        <p:nvPicPr>
          <p:cNvPr id="19" name="Picture 18" descr="Aztec Software logo.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0441" y="5486400"/>
            <a:ext cx="1176359" cy="1060313"/>
          </a:xfrm>
          <a:prstGeom prst="rect">
            <a:avLst/>
          </a:prstGeom>
        </p:spPr>
      </p:pic>
      <p:pic>
        <p:nvPicPr>
          <p:cNvPr id="20" name="Picture 19" descr="Edgenuity logo.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3429000"/>
            <a:ext cx="2212886" cy="533400"/>
          </a:xfrm>
          <a:prstGeom prst="rect">
            <a:avLst/>
          </a:prstGeom>
        </p:spPr>
      </p:pic>
      <p:pic>
        <p:nvPicPr>
          <p:cNvPr id="22" name="Picture 21" descr="KA Lite logo.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6200" y="1828800"/>
            <a:ext cx="1866900" cy="1148862"/>
          </a:xfrm>
          <a:prstGeom prst="rect">
            <a:avLst/>
          </a:prstGeom>
        </p:spPr>
      </p:pic>
      <p:pic>
        <p:nvPicPr>
          <p:cNvPr id="23" name="Picture 2" descr="http://www.orbispartners.com/sites/default/files/images/orbis.png"/>
          <p:cNvPicPr>
            <a:picLocks noChangeAspect="1" noChangeArrowheads="1"/>
          </p:cNvPicPr>
          <p:nvPr/>
        </p:nvPicPr>
        <p:blipFill>
          <a:blip r:embed="rId10" cstate="print"/>
          <a:srcRect/>
          <a:stretch>
            <a:fillRect/>
          </a:stretch>
        </p:blipFill>
        <p:spPr bwMode="auto">
          <a:xfrm>
            <a:off x="7737045" y="2438400"/>
            <a:ext cx="1330755" cy="617852"/>
          </a:xfrm>
          <a:prstGeom prst="rect">
            <a:avLst/>
          </a:prstGeom>
          <a:noFill/>
        </p:spPr>
      </p:pic>
      <p:pic>
        <p:nvPicPr>
          <p:cNvPr id="24" name="Picture 23" descr="RecoveringMe logo.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1800" y="3505200"/>
            <a:ext cx="2286000" cy="378632"/>
          </a:xfrm>
          <a:prstGeom prst="rect">
            <a:avLst/>
          </a:prstGeom>
        </p:spPr>
      </p:pic>
      <p:pic>
        <p:nvPicPr>
          <p:cNvPr id="25" name="Picture 24" descr="New Harbinger logo.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00600" y="2667000"/>
            <a:ext cx="2400300" cy="685800"/>
          </a:xfrm>
          <a:prstGeom prst="rect">
            <a:avLst/>
          </a:prstGeom>
        </p:spPr>
      </p:pic>
      <p:pic>
        <p:nvPicPr>
          <p:cNvPr id="26" name="Picture 25" descr="Human Kindness Foundation.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799" y="4299856"/>
            <a:ext cx="1371601" cy="1110344"/>
          </a:xfrm>
          <a:prstGeom prst="rect">
            <a:avLst/>
          </a:prstGeom>
        </p:spPr>
      </p:pic>
      <p:pic>
        <p:nvPicPr>
          <p:cNvPr id="27" name="Picture 26" descr="MGSF logo.jpe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53200" y="1828800"/>
            <a:ext cx="1221943" cy="543892"/>
          </a:xfrm>
          <a:prstGeom prst="rect">
            <a:avLst/>
          </a:prstGeom>
        </p:spPr>
      </p:pic>
      <p:pic>
        <p:nvPicPr>
          <p:cNvPr id="3" name="Picture 2"/>
          <p:cNvPicPr>
            <a:picLocks noChangeAspect="1"/>
          </p:cNvPicPr>
          <p:nvPr/>
        </p:nvPicPr>
        <p:blipFill>
          <a:blip r:embed="rId15"/>
          <a:stretch>
            <a:fillRect/>
          </a:stretch>
        </p:blipFill>
        <p:spPr>
          <a:xfrm>
            <a:off x="389241" y="5041900"/>
            <a:ext cx="2963559" cy="520700"/>
          </a:xfrm>
          <a:prstGeom prst="rect">
            <a:avLst/>
          </a:prstGeom>
        </p:spPr>
      </p:pic>
      <p:pic>
        <p:nvPicPr>
          <p:cNvPr id="21" name="Picture 20"/>
          <p:cNvPicPr>
            <a:picLocks noChangeAspect="1"/>
          </p:cNvPicPr>
          <p:nvPr/>
        </p:nvPicPr>
        <p:blipFill>
          <a:blip r:embed="rId16"/>
          <a:stretch>
            <a:fillRect/>
          </a:stretch>
        </p:blipFill>
        <p:spPr>
          <a:xfrm>
            <a:off x="228600" y="5791200"/>
            <a:ext cx="2900494" cy="685800"/>
          </a:xfrm>
          <a:prstGeom prst="rect">
            <a:avLst/>
          </a:prstGeom>
        </p:spPr>
      </p:pic>
      <p:pic>
        <p:nvPicPr>
          <p:cNvPr id="5" name="Picture 4"/>
          <p:cNvPicPr>
            <a:picLocks noChangeAspect="1"/>
          </p:cNvPicPr>
          <p:nvPr/>
        </p:nvPicPr>
        <p:blipFill>
          <a:blip r:embed="rId17"/>
          <a:stretch>
            <a:fillRect/>
          </a:stretch>
        </p:blipFill>
        <p:spPr>
          <a:xfrm>
            <a:off x="228600" y="2057400"/>
            <a:ext cx="1898678" cy="685800"/>
          </a:xfrm>
          <a:prstGeom prst="rect">
            <a:avLst/>
          </a:prstGeom>
        </p:spPr>
      </p:pic>
      <p:pic>
        <p:nvPicPr>
          <p:cNvPr id="18" name="Picture 17" descr="Pearson logo.jpe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2133600"/>
            <a:ext cx="1219200" cy="1219200"/>
          </a:xfrm>
          <a:prstGeom prst="rect">
            <a:avLst/>
          </a:prstGeom>
        </p:spPr>
      </p:pic>
      <p:pic>
        <p:nvPicPr>
          <p:cNvPr id="6" name="Picture 5"/>
          <p:cNvPicPr>
            <a:picLocks noChangeAspect="1"/>
          </p:cNvPicPr>
          <p:nvPr/>
        </p:nvPicPr>
        <p:blipFill>
          <a:blip r:embed="rId19"/>
          <a:stretch>
            <a:fillRect/>
          </a:stretch>
        </p:blipFill>
        <p:spPr>
          <a:xfrm>
            <a:off x="3962400" y="3387437"/>
            <a:ext cx="1600200" cy="727363"/>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57599" y="4175249"/>
            <a:ext cx="1244211" cy="1244211"/>
          </a:xfrm>
          <a:prstGeom prst="rect">
            <a:avLst/>
          </a:prstGeom>
        </p:spPr>
      </p:pic>
    </p:spTree>
    <p:extLst>
      <p:ext uri="{BB962C8B-B14F-4D97-AF65-F5344CB8AC3E}">
        <p14:creationId xmlns:p14="http://schemas.microsoft.com/office/powerpoint/2010/main" val="1880329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0"/>
            <a:ext cx="8991600" cy="3505200"/>
          </a:xfrm>
        </p:spPr>
        <p:txBody>
          <a:bodyPr>
            <a:normAutofit lnSpcReduction="10000"/>
          </a:bodyPr>
          <a:lstStyle/>
          <a:p>
            <a:pPr marL="109728" indent="0">
              <a:buNone/>
            </a:pPr>
            <a:endParaRPr lang="en-US" dirty="0"/>
          </a:p>
          <a:p>
            <a:pPr marL="109728" indent="0">
              <a:buNone/>
            </a:pPr>
            <a:r>
              <a:rPr lang="en-US" dirty="0"/>
              <a:t>L.T.:  33 year old male, father of one 2 year old boy.  </a:t>
            </a:r>
          </a:p>
          <a:p>
            <a:endParaRPr lang="en-US" dirty="0"/>
          </a:p>
          <a:p>
            <a:pPr algn="just"/>
            <a:r>
              <a:rPr lang="en-US" dirty="0"/>
              <a:t>Enjoyed the LMS-TED. Enjoyed learning about the science, and parenting information.  Spoke in detail about what he had learned about the effect of alcohol consumption during pregnancy.  He said, “the only thing bad about the Tablet is that I am lost without it on the weekends!”.  </a:t>
            </a:r>
          </a:p>
          <a:p>
            <a:pPr marL="109728" indent="0">
              <a:buNone/>
            </a:pPr>
            <a:endParaRPr lang="en-US" dirty="0"/>
          </a:p>
          <a:p>
            <a:pPr marL="109728" indent="0">
              <a:buNone/>
            </a:pPr>
            <a:endParaRPr lang="en-US" dirty="0"/>
          </a:p>
          <a:p>
            <a:endParaRPr lang="en-US" dirty="0"/>
          </a:p>
          <a:p>
            <a:endParaRPr lang="en-US" dirty="0"/>
          </a:p>
        </p:txBody>
      </p:sp>
      <p:sp>
        <p:nvSpPr>
          <p:cNvPr id="3" name="Title 2"/>
          <p:cNvSpPr>
            <a:spLocks noGrp="1"/>
          </p:cNvSpPr>
          <p:nvPr>
            <p:ph type="title"/>
          </p:nvPr>
        </p:nvSpPr>
        <p:spPr>
          <a:xfrm>
            <a:off x="457200" y="457200"/>
            <a:ext cx="8229600" cy="914400"/>
          </a:xfrm>
        </p:spPr>
        <p:txBody>
          <a:bodyPr>
            <a:normAutofit/>
          </a:bodyPr>
          <a:lstStyle/>
          <a:p>
            <a:pPr algn="ctr"/>
            <a:r>
              <a:rPr lang="en-US" i="1" dirty="0">
                <a:solidFill>
                  <a:srgbClr val="0070C0"/>
                </a:solidFill>
              </a:rPr>
              <a:t>Reentry Client Example #1</a:t>
            </a:r>
          </a:p>
        </p:txBody>
      </p:sp>
    </p:spTree>
    <p:extLst>
      <p:ext uri="{BB962C8B-B14F-4D97-AF65-F5344CB8AC3E}">
        <p14:creationId xmlns:p14="http://schemas.microsoft.com/office/powerpoint/2010/main" val="1314829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lgn="just">
              <a:buNone/>
            </a:pPr>
            <a:r>
              <a:rPr lang="en-US" dirty="0"/>
              <a:t>T.A.:  He is 19-year-old male. He wants to get a learner’s permit and has never had a driver’s license.  He is a visual learner and learns well by doing.  </a:t>
            </a:r>
          </a:p>
          <a:p>
            <a:pPr marL="109728" indent="0" algn="just">
              <a:buNone/>
            </a:pPr>
            <a:endParaRPr lang="en-US" dirty="0"/>
          </a:p>
          <a:p>
            <a:pPr algn="just"/>
            <a:r>
              <a:rPr lang="en-US" dirty="0"/>
              <a:t>He took the MVA driving test and found it very helpful to motivate him in getting his learner’s permit. The first time he took the MVA driving test, he got a high score and it boost his self-esteem and self-confidence. His demeanor changed from the initial’s sadness and hopelessness to a more hopeful tone and future-orientated and goal-oriented thinking pattern. He was given a Maryland Driving Manual to complete self-study.</a:t>
            </a:r>
          </a:p>
          <a:p>
            <a:endParaRPr lang="en-US" dirty="0"/>
          </a:p>
        </p:txBody>
      </p:sp>
      <p:sp>
        <p:nvSpPr>
          <p:cNvPr id="3" name="Title 2"/>
          <p:cNvSpPr>
            <a:spLocks noGrp="1"/>
          </p:cNvSpPr>
          <p:nvPr>
            <p:ph type="title"/>
          </p:nvPr>
        </p:nvSpPr>
        <p:spPr/>
        <p:txBody>
          <a:bodyPr/>
          <a:lstStyle/>
          <a:p>
            <a:pPr algn="ctr"/>
            <a:r>
              <a:rPr lang="en-US" i="1" dirty="0">
                <a:solidFill>
                  <a:srgbClr val="0070C0"/>
                </a:solidFill>
              </a:rPr>
              <a:t>Reentry Client Example #2</a:t>
            </a:r>
            <a:endParaRPr lang="en-US" dirty="0"/>
          </a:p>
        </p:txBody>
      </p:sp>
    </p:spTree>
    <p:extLst>
      <p:ext uri="{BB962C8B-B14F-4D97-AF65-F5344CB8AC3E}">
        <p14:creationId xmlns:p14="http://schemas.microsoft.com/office/powerpoint/2010/main" val="103731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oundaries+Presentation+PDF.pdf - Adobe Acrobat Pro"/>
          <p:cNvPicPr>
            <a:picLocks noGrp="1" noChangeAspect="1"/>
          </p:cNvPicPr>
          <p:nvPr>
            <p:ph idx="1"/>
          </p:nvPr>
        </p:nvPicPr>
        <p:blipFill rotWithShape="1">
          <a:blip r:embed="rId4" cstate="email">
            <a:extLst>
              <a:ext uri="{28A0092B-C50C-407E-A947-70E740481C1C}">
                <a14:useLocalDpi xmlns:a14="http://schemas.microsoft.com/office/drawing/2010/main"/>
              </a:ext>
            </a:extLst>
          </a:blip>
          <a:stretch/>
        </p:blipFill>
        <p:spPr>
          <a:xfrm>
            <a:off x="1395480" y="1481138"/>
            <a:ext cx="6353040" cy="4525962"/>
          </a:xfrm>
        </p:spPr>
      </p:pic>
      <p:sp>
        <p:nvSpPr>
          <p:cNvPr id="5" name="Title 1"/>
          <p:cNvSpPr>
            <a:spLocks noGrp="1"/>
          </p:cNvSpPr>
          <p:nvPr>
            <p:ph type="title"/>
            <p:custDataLst>
              <p:tags r:id="rId1"/>
            </p:custDataLst>
          </p:nvPr>
        </p:nvSpPr>
        <p:spPr>
          <a:xfrm>
            <a:off x="1066800" y="304800"/>
            <a:ext cx="7010400" cy="857250"/>
          </a:xfrm>
        </p:spPr>
        <p:txBody>
          <a:bodyPr>
            <a:normAutofit/>
          </a:bodyPr>
          <a:lstStyle/>
          <a:p>
            <a:pPr algn="ctr"/>
            <a:r>
              <a:rPr lang="en-US" dirty="0">
                <a:solidFill>
                  <a:srgbClr val="0070C0"/>
                </a:solidFill>
              </a:rPr>
              <a:t>Housekeeping: Communication</a:t>
            </a:r>
          </a:p>
        </p:txBody>
      </p:sp>
    </p:spTree>
    <p:extLst>
      <p:ext uri="{BB962C8B-B14F-4D97-AF65-F5344CB8AC3E}">
        <p14:creationId xmlns:p14="http://schemas.microsoft.com/office/powerpoint/2010/main" val="314708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340291"/>
          </a:xfrm>
        </p:spPr>
        <p:txBody>
          <a:bodyPr/>
          <a:lstStyle/>
          <a:p>
            <a:pPr marL="109728" indent="0" algn="just">
              <a:buNone/>
            </a:pPr>
            <a:r>
              <a:rPr lang="en-US" dirty="0"/>
              <a:t>G.A.:  He is a 20-year-old male.  His long-term goal is to study computer science and he likes Math.  </a:t>
            </a:r>
          </a:p>
          <a:p>
            <a:pPr marL="109728" indent="0" algn="just">
              <a:buNone/>
            </a:pPr>
            <a:endParaRPr lang="en-US" dirty="0"/>
          </a:p>
          <a:p>
            <a:pPr algn="just"/>
            <a:r>
              <a:rPr lang="en-US" dirty="0"/>
              <a:t>He says he uses Khan Academy Tutorial to remind himself on how to do math. </a:t>
            </a:r>
          </a:p>
          <a:p>
            <a:endParaRPr lang="en-US" dirty="0"/>
          </a:p>
        </p:txBody>
      </p:sp>
      <p:sp>
        <p:nvSpPr>
          <p:cNvPr id="3" name="Title 2"/>
          <p:cNvSpPr>
            <a:spLocks noGrp="1"/>
          </p:cNvSpPr>
          <p:nvPr>
            <p:ph type="title"/>
          </p:nvPr>
        </p:nvSpPr>
        <p:spPr/>
        <p:txBody>
          <a:bodyPr>
            <a:normAutofit/>
          </a:bodyPr>
          <a:lstStyle/>
          <a:p>
            <a:pPr algn="ctr"/>
            <a:r>
              <a:rPr lang="en-US" i="1" dirty="0">
                <a:solidFill>
                  <a:srgbClr val="0070C0"/>
                </a:solidFill>
              </a:rPr>
              <a:t>Reentry Client Example #3</a:t>
            </a:r>
            <a:endParaRPr lang="en-US" dirty="0"/>
          </a:p>
        </p:txBody>
      </p:sp>
    </p:spTree>
    <p:extLst>
      <p:ext uri="{BB962C8B-B14F-4D97-AF65-F5344CB8AC3E}">
        <p14:creationId xmlns:p14="http://schemas.microsoft.com/office/powerpoint/2010/main" val="408242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a:t>MVA driving test is a very helpful tool.</a:t>
            </a:r>
          </a:p>
          <a:p>
            <a:pPr algn="just"/>
            <a:endParaRPr lang="en-US" dirty="0"/>
          </a:p>
          <a:p>
            <a:pPr algn="just"/>
            <a:r>
              <a:rPr lang="en-US" dirty="0"/>
              <a:t>Content Locker Resources are helpful to learning more about how to establish credit, criminal background and employment, interviewing skills, and gain information on how to obtain Driver’s License/ ID.  </a:t>
            </a:r>
          </a:p>
          <a:p>
            <a:pPr algn="just"/>
            <a:endParaRPr lang="en-US" dirty="0"/>
          </a:p>
          <a:p>
            <a:pPr algn="just"/>
            <a:r>
              <a:rPr lang="en-US" dirty="0"/>
              <a:t>TED talks highly motivating.</a:t>
            </a:r>
          </a:p>
          <a:p>
            <a:pPr marL="109728" indent="0" algn="just">
              <a:buNone/>
            </a:pPr>
            <a:endParaRPr lang="en-US" dirty="0"/>
          </a:p>
          <a:p>
            <a:pPr algn="just"/>
            <a:r>
              <a:rPr lang="en-US" dirty="0"/>
              <a:t>Tablets help get reentry planning started and finished.</a:t>
            </a:r>
          </a:p>
          <a:p>
            <a:pPr algn="just"/>
            <a:endParaRPr lang="en-US" dirty="0"/>
          </a:p>
          <a:p>
            <a:pPr algn="just"/>
            <a:r>
              <a:rPr lang="en-US" dirty="0"/>
              <a:t>Connected Corrections is a good tool to engage the younger inmates in short conversation and quick check-up on their progress. Helps save time to share information.  </a:t>
            </a:r>
          </a:p>
        </p:txBody>
      </p:sp>
      <p:sp>
        <p:nvSpPr>
          <p:cNvPr id="3" name="Title 2"/>
          <p:cNvSpPr>
            <a:spLocks noGrp="1"/>
          </p:cNvSpPr>
          <p:nvPr>
            <p:ph type="title"/>
          </p:nvPr>
        </p:nvSpPr>
        <p:spPr/>
        <p:txBody>
          <a:bodyPr/>
          <a:lstStyle/>
          <a:p>
            <a:pPr algn="ctr"/>
            <a:r>
              <a:rPr lang="en-US" i="1" dirty="0">
                <a:solidFill>
                  <a:srgbClr val="0070C0"/>
                </a:solidFill>
              </a:rPr>
              <a:t>Reentry Client Feedback</a:t>
            </a:r>
          </a:p>
        </p:txBody>
      </p:sp>
    </p:spTree>
    <p:extLst>
      <p:ext uri="{BB962C8B-B14F-4D97-AF65-F5344CB8AC3E}">
        <p14:creationId xmlns:p14="http://schemas.microsoft.com/office/powerpoint/2010/main" val="753336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3505201"/>
          </a:xfrm>
        </p:spPr>
        <p:txBody>
          <a:bodyPr/>
          <a:lstStyle/>
          <a:p>
            <a:r>
              <a:rPr lang="en-US" dirty="0"/>
              <a:t>Interactive, Individualized Reentry Focused Content</a:t>
            </a:r>
          </a:p>
          <a:p>
            <a:pPr marL="109728" indent="0">
              <a:buNone/>
            </a:pPr>
            <a:endParaRPr lang="en-US" dirty="0"/>
          </a:p>
          <a:p>
            <a:r>
              <a:rPr lang="en-US" dirty="0"/>
              <a:t>Family Connections</a:t>
            </a:r>
          </a:p>
          <a:p>
            <a:pPr marL="109728" indent="0">
              <a:buNone/>
            </a:pPr>
            <a:endParaRPr lang="en-US" dirty="0"/>
          </a:p>
          <a:p>
            <a:r>
              <a:rPr lang="en-US" dirty="0"/>
              <a:t>Bridging With Community Providers</a:t>
            </a:r>
          </a:p>
          <a:p>
            <a:pPr marL="109728" indent="0">
              <a:buNone/>
            </a:pPr>
            <a:endParaRPr lang="en-US" dirty="0"/>
          </a:p>
          <a:p>
            <a:r>
              <a:rPr lang="en-US" dirty="0"/>
              <a:t>Transition to Supervised Parole and Probation</a:t>
            </a:r>
          </a:p>
        </p:txBody>
      </p:sp>
      <p:sp>
        <p:nvSpPr>
          <p:cNvPr id="3" name="Title 2"/>
          <p:cNvSpPr>
            <a:spLocks noGrp="1"/>
          </p:cNvSpPr>
          <p:nvPr>
            <p:ph type="title"/>
          </p:nvPr>
        </p:nvSpPr>
        <p:spPr/>
        <p:txBody>
          <a:bodyPr/>
          <a:lstStyle/>
          <a:p>
            <a:pPr algn="ctr"/>
            <a:r>
              <a:rPr lang="en-US" i="1" dirty="0">
                <a:solidFill>
                  <a:srgbClr val="0070C0"/>
                </a:solidFill>
              </a:rPr>
              <a:t>Developing Tablet Innovations</a:t>
            </a:r>
          </a:p>
        </p:txBody>
      </p:sp>
    </p:spTree>
    <p:extLst>
      <p:ext uri="{BB962C8B-B14F-4D97-AF65-F5344CB8AC3E}">
        <p14:creationId xmlns:p14="http://schemas.microsoft.com/office/powerpoint/2010/main" val="420766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362200"/>
            <a:ext cx="8915400" cy="2590800"/>
          </a:xfrm>
        </p:spPr>
        <p:txBody>
          <a:bodyPr>
            <a:noAutofit/>
          </a:bodyPr>
          <a:lstStyle/>
          <a:p>
            <a:pPr algn="ctr"/>
            <a:r>
              <a:rPr lang="en-US" sz="5400" dirty="0">
                <a:solidFill>
                  <a:schemeClr val="tx1"/>
                </a:solidFill>
              </a:rPr>
              <a:t>Offender Reentry…</a:t>
            </a:r>
            <a:br>
              <a:rPr lang="en-US" sz="5400" dirty="0">
                <a:solidFill>
                  <a:schemeClr val="tx1"/>
                </a:solidFill>
              </a:rPr>
            </a:br>
            <a:br>
              <a:rPr lang="en-US" sz="5400" dirty="0">
                <a:solidFill>
                  <a:schemeClr val="tx1"/>
                </a:solidFill>
              </a:rPr>
            </a:br>
            <a:r>
              <a:rPr lang="en-US" sz="5400" dirty="0">
                <a:solidFill>
                  <a:schemeClr val="tx1"/>
                </a:solidFill>
              </a:rPr>
              <a:t>Is there an App for that?</a:t>
            </a:r>
            <a:br>
              <a:rPr lang="en-US" sz="5400" dirty="0">
                <a:solidFill>
                  <a:schemeClr val="tx1"/>
                </a:solidFill>
              </a:rPr>
            </a:br>
            <a:br>
              <a:rPr lang="en-US" sz="5400" dirty="0"/>
            </a:br>
            <a:r>
              <a:rPr lang="en-US" sz="9600" dirty="0">
                <a:solidFill>
                  <a:srgbClr val="0070C0"/>
                </a:solidFill>
              </a:rPr>
              <a:t>YES!</a:t>
            </a:r>
            <a:br>
              <a:rPr lang="en-US" sz="5400" dirty="0"/>
            </a:br>
            <a:endParaRPr lang="en-US" sz="5400" dirty="0">
              <a:solidFill>
                <a:schemeClr val="tx1"/>
              </a:solidFill>
            </a:endParaRPr>
          </a:p>
        </p:txBody>
      </p:sp>
    </p:spTree>
    <p:extLst>
      <p:ext uri="{BB962C8B-B14F-4D97-AF65-F5344CB8AC3E}">
        <p14:creationId xmlns:p14="http://schemas.microsoft.com/office/powerpoint/2010/main" val="202844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51857" y="4789438"/>
            <a:ext cx="4191000" cy="525759"/>
          </a:xfrm>
        </p:spPr>
        <p:txBody>
          <a:bodyPr>
            <a:noAutofit/>
          </a:bodyPr>
          <a:lstStyle/>
          <a:p>
            <a:pPr marL="109728" indent="0" algn="ctr">
              <a:buNone/>
            </a:pPr>
            <a:r>
              <a:rPr lang="en-US" sz="1800" b="1" dirty="0">
                <a:solidFill>
                  <a:srgbClr val="92D050"/>
                </a:solidFill>
                <a:sym typeface="Symbol"/>
              </a:rPr>
              <a:t>Where FaceTime Meets Family Time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57" y="2905437"/>
            <a:ext cx="3657600" cy="1562470"/>
          </a:xfrm>
          <a:prstGeom prst="rect">
            <a:avLst/>
          </a:prstGeom>
        </p:spPr>
      </p:pic>
      <p:sp>
        <p:nvSpPr>
          <p:cNvPr id="4" name="TextBox 3"/>
          <p:cNvSpPr txBox="1"/>
          <p:nvPr/>
        </p:nvSpPr>
        <p:spPr>
          <a:xfrm>
            <a:off x="518557" y="427512"/>
            <a:ext cx="8001000" cy="1323439"/>
          </a:xfrm>
          <a:prstGeom prst="rect">
            <a:avLst/>
          </a:prstGeom>
          <a:noFill/>
        </p:spPr>
        <p:txBody>
          <a:bodyPr wrap="square" rtlCol="0">
            <a:spAutoFit/>
          </a:bodyPr>
          <a:lstStyle/>
          <a:p>
            <a:pPr algn="ctr"/>
            <a:r>
              <a:rPr lang="en-US" sz="4000" b="1" i="1" dirty="0">
                <a:solidFill>
                  <a:srgbClr val="0070C0"/>
                </a:solidFill>
                <a:effectLst>
                  <a:outerShdw blurRad="38100" dist="38100" dir="2700000" algn="tl">
                    <a:srgbClr val="000000">
                      <a:alpha val="43137"/>
                    </a:srgbClr>
                  </a:outerShdw>
                </a:effectLst>
              </a:rPr>
              <a:t>Upcoming Pilot Programs with MCDOCR Reentry Tablets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58" y="2643013"/>
            <a:ext cx="4328080" cy="272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60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06489839"/>
              </p:ext>
            </p:extLst>
          </p:nvPr>
        </p:nvGraphicFramePr>
        <p:xfrm>
          <a:off x="-381000" y="1927719"/>
          <a:ext cx="9525000" cy="403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6700" y="113200"/>
            <a:ext cx="8724900" cy="815291"/>
          </a:xfrm>
        </p:spPr>
        <p:txBody>
          <a:bodyPr>
            <a:normAutofit/>
          </a:bodyPr>
          <a:lstStyle/>
          <a:p>
            <a:pPr algn="ctr"/>
            <a:r>
              <a:rPr lang="en-US" i="1" dirty="0">
                <a:solidFill>
                  <a:srgbClr val="0070C0"/>
                </a:solidFill>
              </a:rPr>
              <a:t>Multiple Issues – No Single Solution</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788" y="1577826"/>
            <a:ext cx="1471612" cy="148397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2280" y="3747404"/>
            <a:ext cx="1341120" cy="125343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5553" y="5116273"/>
            <a:ext cx="1157287" cy="957262"/>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5225" y="5616373"/>
            <a:ext cx="1384961" cy="1384961"/>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6371" y="5101378"/>
            <a:ext cx="1004680" cy="987053"/>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00" y="3701786"/>
            <a:ext cx="1446496" cy="865487"/>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6800" y="1652104"/>
            <a:ext cx="1544877" cy="1409700"/>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77706" y="928491"/>
            <a:ext cx="1132864" cy="1006361"/>
          </a:xfrm>
          <a:prstGeom prst="rect">
            <a:avLst/>
          </a:prstGeom>
        </p:spPr>
      </p:pic>
      <p:pic>
        <p:nvPicPr>
          <p:cNvPr id="409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04854" y="6014809"/>
            <a:ext cx="1828801" cy="78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27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19444526"/>
              </p:ext>
            </p:extLst>
          </p:nvPr>
        </p:nvGraphicFramePr>
        <p:xfrm>
          <a:off x="685800" y="1447800"/>
          <a:ext cx="8001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457200" y="152400"/>
            <a:ext cx="8229600" cy="1143000"/>
          </a:xfrm>
        </p:spPr>
        <p:txBody>
          <a:bodyPr>
            <a:normAutofit/>
          </a:bodyPr>
          <a:lstStyle/>
          <a:p>
            <a:pPr algn="ctr"/>
            <a:r>
              <a:rPr lang="en-US" sz="3200" b="1" i="1" dirty="0">
                <a:solidFill>
                  <a:srgbClr val="0070C0"/>
                </a:solidFill>
              </a:rPr>
              <a:t>Finding Connectivity and Adding Activity </a:t>
            </a:r>
            <a:br>
              <a:rPr lang="en-US" sz="3200" b="1" i="1" dirty="0">
                <a:solidFill>
                  <a:srgbClr val="0070C0"/>
                </a:solidFill>
              </a:rPr>
            </a:br>
            <a:r>
              <a:rPr lang="en-US" sz="3200" b="1" i="1" dirty="0">
                <a:solidFill>
                  <a:srgbClr val="0070C0"/>
                </a:solidFill>
              </a:rPr>
              <a:t>To Bridge the Distance</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6165747"/>
            <a:ext cx="1620885" cy="69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06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6524769"/>
              </p:ext>
            </p:extLst>
          </p:nvPr>
        </p:nvGraphicFramePr>
        <p:xfrm>
          <a:off x="457200" y="53340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76200" y="798244"/>
            <a:ext cx="9144000" cy="762000"/>
          </a:xfrm>
        </p:spPr>
        <p:txBody>
          <a:bodyPr>
            <a:noAutofit/>
          </a:bodyPr>
          <a:lstStyle/>
          <a:p>
            <a:pPr algn="ctr"/>
            <a:r>
              <a:rPr lang="en-US" sz="3600" b="1" i="1" dirty="0">
                <a:solidFill>
                  <a:schemeClr val="tx1"/>
                </a:solidFill>
              </a:rPr>
              <a:t>The App That Changes How Families Connect</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800" y="1600200"/>
            <a:ext cx="4876800" cy="3505200"/>
          </a:xfrm>
          <a:prstGeom prst="rect">
            <a:avLst/>
          </a:prstGeom>
          <a:ln>
            <a:noFill/>
          </a:ln>
          <a:effectLst>
            <a:outerShdw blurRad="292100" dist="139700" dir="2700000" algn="tl" rotWithShape="0">
              <a:srgbClr val="333333">
                <a:alpha val="65000"/>
              </a:srgbClr>
            </a:outerShdw>
          </a:effec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8808" y="152400"/>
            <a:ext cx="16224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474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50"/>
          <a:stretch/>
        </p:blipFill>
        <p:spPr bwMode="auto">
          <a:xfrm>
            <a:off x="5257800" y="152400"/>
            <a:ext cx="3781644" cy="194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09" y="3352800"/>
            <a:ext cx="4135491" cy="345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5105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9741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15" y="5440601"/>
            <a:ext cx="1150713" cy="1237585"/>
          </a:xfrm>
          <a:prstGeom prst="rect">
            <a:avLst/>
          </a:prstGeom>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81" t="7084" r="9477" b="9587"/>
          <a:stretch/>
        </p:blipFill>
        <p:spPr bwMode="auto">
          <a:xfrm>
            <a:off x="6774028" y="5508550"/>
            <a:ext cx="1196802" cy="118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152400" y="998738"/>
            <a:ext cx="8763000" cy="5249662"/>
          </a:xfrm>
        </p:spPr>
        <p:txBody>
          <a:bodyPr>
            <a:normAutofit fontScale="70000" lnSpcReduction="20000"/>
          </a:bodyPr>
          <a:lstStyle/>
          <a:p>
            <a:pPr algn="just"/>
            <a:r>
              <a:rPr lang="en-US" dirty="0"/>
              <a:t>MCDOCR, DPSCS, APDS and Acivilate are creating a technology based reentry process while inmates are incarcerated and that will continue post-release using  </a:t>
            </a:r>
            <a:r>
              <a:rPr lang="en-US" dirty="0" err="1"/>
              <a:t>Acivilate’s</a:t>
            </a:r>
            <a:r>
              <a:rPr lang="en-US" dirty="0"/>
              <a:t> POKKET.  </a:t>
            </a:r>
          </a:p>
          <a:p>
            <a:pPr algn="just"/>
            <a:endParaRPr lang="en-US" dirty="0"/>
          </a:p>
          <a:p>
            <a:pPr algn="just"/>
            <a:r>
              <a:rPr lang="en-US" b="1" dirty="0"/>
              <a:t>POKKET is designed to allow reentry case managers and inmates, and probationers and supervision agents, to work together electronically with community service providers to facilitate seamless reentry, and holds the probationer accountable for their participation.  </a:t>
            </a:r>
          </a:p>
          <a:p>
            <a:pPr lvl="1" algn="just"/>
            <a:r>
              <a:rPr lang="en-US" dirty="0"/>
              <a:t>Inmates work with reentry case managers to develop, execute and track a reentry plan, including programming delivered inside the facility. </a:t>
            </a:r>
          </a:p>
          <a:p>
            <a:pPr lvl="1" algn="just"/>
            <a:r>
              <a:rPr lang="en-US" dirty="0"/>
              <a:t>Using tablet technology to provide reentry services within secure facility setting</a:t>
            </a:r>
          </a:p>
          <a:p>
            <a:pPr lvl="1" algn="just"/>
            <a:r>
              <a:rPr lang="en-US" dirty="0"/>
              <a:t>Creating and executing a referral to a service provider in the community</a:t>
            </a:r>
          </a:p>
          <a:p>
            <a:pPr lvl="1" algn="just"/>
            <a:r>
              <a:rPr lang="en-US" dirty="0"/>
              <a:t>Creating reentry plan entries</a:t>
            </a:r>
          </a:p>
          <a:p>
            <a:pPr lvl="1" algn="just"/>
            <a:r>
              <a:rPr lang="en-US" dirty="0"/>
              <a:t>Sharing documents across providers</a:t>
            </a:r>
          </a:p>
          <a:p>
            <a:pPr lvl="1" algn="just"/>
            <a:endParaRPr lang="en-US" dirty="0"/>
          </a:p>
          <a:p>
            <a:pPr algn="just"/>
            <a:r>
              <a:rPr lang="en-US" dirty="0"/>
              <a:t>APDS combined with POKKET borrows from the procedural justice model to create stronger relationships with probationers while also tracking compliance and functions as an early warning system to enable early interventions, avoiding failure, and supports a data-driven allocation of agent time.</a:t>
            </a:r>
          </a:p>
        </p:txBody>
      </p:sp>
      <p:sp>
        <p:nvSpPr>
          <p:cNvPr id="3" name="Title 2"/>
          <p:cNvSpPr>
            <a:spLocks noGrp="1"/>
          </p:cNvSpPr>
          <p:nvPr>
            <p:ph type="title"/>
          </p:nvPr>
        </p:nvSpPr>
        <p:spPr>
          <a:xfrm>
            <a:off x="251890" y="0"/>
            <a:ext cx="8763000" cy="1143000"/>
          </a:xfrm>
        </p:spPr>
        <p:txBody>
          <a:bodyPr>
            <a:normAutofit fontScale="90000"/>
          </a:bodyPr>
          <a:lstStyle/>
          <a:p>
            <a:pPr algn="ctr"/>
            <a:r>
              <a:rPr lang="en-US" i="1" dirty="0">
                <a:solidFill>
                  <a:srgbClr val="0070C0"/>
                </a:solidFill>
              </a:rPr>
              <a:t>Expanding Reentry Tablets Into Community</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5651407"/>
            <a:ext cx="1828799"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829" y="5544231"/>
            <a:ext cx="1044061" cy="1030323"/>
          </a:xfrm>
          <a:prstGeom prst="rect">
            <a:avLst/>
          </a:prstGeom>
        </p:spPr>
      </p:pic>
    </p:spTree>
    <p:extLst>
      <p:ext uri="{BB962C8B-B14F-4D97-AF65-F5344CB8AC3E}">
        <p14:creationId xmlns:p14="http://schemas.microsoft.com/office/powerpoint/2010/main" val="326405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43000"/>
            <a:ext cx="8686800" cy="1676400"/>
          </a:xfrm>
        </p:spPr>
        <p:txBody>
          <a:bodyPr>
            <a:noAutofit/>
          </a:bodyPr>
          <a:lstStyle/>
          <a:p>
            <a:pPr algn="ctr"/>
            <a:r>
              <a:rPr lang="en-US" dirty="0">
                <a:solidFill>
                  <a:schemeClr val="tx1"/>
                </a:solidFill>
                <a:latin typeface="Calibri" panose="020F0502020204030204" pitchFamily="34" charset="0"/>
              </a:rPr>
              <a:t>Supporting Offender Reentry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Through Tablet Technology</a:t>
            </a:r>
            <a:br>
              <a:rPr lang="en-US" sz="3600" dirty="0">
                <a:solidFill>
                  <a:schemeClr val="tx1"/>
                </a:solidFill>
                <a:latin typeface="Calibri" panose="020F0502020204030204" pitchFamily="34" charset="0"/>
              </a:rPr>
            </a:br>
            <a:br>
              <a:rPr lang="en-US" sz="3600" dirty="0">
                <a:solidFill>
                  <a:schemeClr val="tx1"/>
                </a:solidFill>
                <a:latin typeface="Calibri" panose="020F0502020204030204" pitchFamily="34" charset="0"/>
              </a:rPr>
            </a:br>
            <a:endParaRPr lang="en-US" sz="2800" i="1" dirty="0">
              <a:solidFill>
                <a:schemeClr val="tx1"/>
              </a:solidFill>
              <a:latin typeface="Calibri" panose="020F0502020204030204" pitchFamily="34" charset="0"/>
            </a:endParaRPr>
          </a:p>
        </p:txBody>
      </p:sp>
      <p:sp>
        <p:nvSpPr>
          <p:cNvPr id="3" name="TextBox 2"/>
          <p:cNvSpPr txBox="1"/>
          <p:nvPr/>
        </p:nvSpPr>
        <p:spPr>
          <a:xfrm>
            <a:off x="197427" y="5691717"/>
            <a:ext cx="8991600" cy="1692771"/>
          </a:xfrm>
          <a:prstGeom prst="rect">
            <a:avLst/>
          </a:prstGeom>
          <a:noFill/>
        </p:spPr>
        <p:txBody>
          <a:bodyPr wrap="square" rtlCol="0">
            <a:spAutoFit/>
          </a:bodyPr>
          <a:lstStyle/>
          <a:p>
            <a:pPr algn="ctr"/>
            <a:r>
              <a:rPr lang="en-US" sz="2000" b="1" i="1" dirty="0">
                <a:solidFill>
                  <a:schemeClr val="bg1"/>
                </a:solidFill>
              </a:rPr>
              <a:t>DOCR Website: </a:t>
            </a:r>
            <a:r>
              <a:rPr lang="en-US" sz="2000" b="1" i="1" u="sng" dirty="0">
                <a:solidFill>
                  <a:schemeClr val="bg1"/>
                </a:solidFill>
              </a:rPr>
              <a:t>www.montgomerycountymd.gov/cor</a:t>
            </a:r>
          </a:p>
          <a:p>
            <a:pPr algn="ctr"/>
            <a:endParaRPr lang="en-US" sz="800" b="1" i="1" u="sng" dirty="0">
              <a:solidFill>
                <a:schemeClr val="bg1"/>
              </a:solidFill>
            </a:endParaRPr>
          </a:p>
          <a:p>
            <a:pPr algn="ctr"/>
            <a:r>
              <a:rPr lang="en-US" sz="2000" b="1" i="1" dirty="0">
                <a:solidFill>
                  <a:schemeClr val="bg1"/>
                </a:solidFill>
              </a:rPr>
              <a:t>Like Us on Facebook!                           Facebook/ReentryForAll</a:t>
            </a:r>
          </a:p>
          <a:p>
            <a:endParaRPr lang="en-US" sz="2400" b="1" i="1" dirty="0">
              <a:solidFill>
                <a:schemeClr val="bg1"/>
              </a:solidFill>
            </a:endParaRPr>
          </a:p>
          <a:p>
            <a:endParaRPr lang="en-US" sz="3200" b="1" i="1"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644" t="8341" r="8442" b="10854"/>
          <a:stretch/>
        </p:blipFill>
        <p:spPr>
          <a:xfrm>
            <a:off x="3657599" y="1904999"/>
            <a:ext cx="1808285" cy="17622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9359" y="6176423"/>
            <a:ext cx="344765" cy="344765"/>
          </a:xfrm>
          <a:prstGeom prst="rect">
            <a:avLst/>
          </a:prstGeom>
        </p:spPr>
      </p:pic>
      <p:sp>
        <p:nvSpPr>
          <p:cNvPr id="8" name="TextBox 7"/>
          <p:cNvSpPr txBox="1"/>
          <p:nvPr/>
        </p:nvSpPr>
        <p:spPr>
          <a:xfrm>
            <a:off x="196076" y="3720405"/>
            <a:ext cx="8763000" cy="1384995"/>
          </a:xfrm>
          <a:prstGeom prst="rect">
            <a:avLst/>
          </a:prstGeom>
          <a:noFill/>
        </p:spPr>
        <p:txBody>
          <a:bodyPr wrap="square" rtlCol="0">
            <a:spAutoFit/>
          </a:bodyPr>
          <a:lstStyle/>
          <a:p>
            <a:r>
              <a:rPr lang="en-US" sz="2400" b="1" i="1" dirty="0"/>
              <a:t>  Kendra Jochum, LCSW-C  		 	Melissa George, LCSW-C</a:t>
            </a:r>
          </a:p>
          <a:p>
            <a:r>
              <a:rPr lang="en-US" sz="2400" b="1" dirty="0"/>
              <a:t>Reentry Services Manager  			  Reentry Social Worker </a:t>
            </a:r>
          </a:p>
          <a:p>
            <a:pPr algn="ctr"/>
            <a:endParaRPr lang="en-US" sz="900" b="1" dirty="0"/>
          </a:p>
          <a:p>
            <a:pPr algn="ctr"/>
            <a:r>
              <a:rPr lang="en-US" sz="2400" b="1" dirty="0"/>
              <a:t>MCDOCR Detention Services Division</a:t>
            </a:r>
          </a:p>
        </p:txBody>
      </p:sp>
    </p:spTree>
    <p:extLst>
      <p:ext uri="{BB962C8B-B14F-4D97-AF65-F5344CB8AC3E}">
        <p14:creationId xmlns:p14="http://schemas.microsoft.com/office/powerpoint/2010/main" val="2881152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5397795"/>
            <a:ext cx="1447800" cy="1447800"/>
          </a:xfrm>
          <a:prstGeom prst="rect">
            <a:avLst/>
          </a:prstGeom>
        </p:spPr>
      </p:pic>
      <p:sp>
        <p:nvSpPr>
          <p:cNvPr id="2" name="Title 1"/>
          <p:cNvSpPr>
            <a:spLocks noGrp="1"/>
          </p:cNvSpPr>
          <p:nvPr>
            <p:ph type="title"/>
          </p:nvPr>
        </p:nvSpPr>
        <p:spPr>
          <a:xfrm>
            <a:off x="0" y="274638"/>
            <a:ext cx="9220200" cy="1477962"/>
          </a:xfrm>
        </p:spPr>
        <p:txBody>
          <a:bodyPr>
            <a:normAutofit fontScale="90000"/>
          </a:bodyPr>
          <a:lstStyle/>
          <a:p>
            <a:pPr algn="ctr"/>
            <a:r>
              <a:rPr lang="en-US" sz="6000" dirty="0">
                <a:solidFill>
                  <a:srgbClr val="0070C0"/>
                </a:solidFill>
              </a:rPr>
              <a:t>POKKET</a:t>
            </a:r>
            <a:r>
              <a:rPr lang="en-US" sz="6000" dirty="0"/>
              <a:t> </a:t>
            </a:r>
            <a:br>
              <a:rPr lang="en-US" dirty="0"/>
            </a:br>
            <a:r>
              <a:rPr lang="en-US" sz="3600" i="1" dirty="0">
                <a:solidFill>
                  <a:schemeClr val="tx1"/>
                </a:solidFill>
              </a:rPr>
              <a:t>Application For Tablets and Smartphones</a:t>
            </a:r>
          </a:p>
        </p:txBody>
      </p:sp>
      <p:sp>
        <p:nvSpPr>
          <p:cNvPr id="3" name="Text Placeholder 2"/>
          <p:cNvSpPr>
            <a:spLocks noGrp="1"/>
          </p:cNvSpPr>
          <p:nvPr>
            <p:ph type="body" idx="1"/>
          </p:nvPr>
        </p:nvSpPr>
        <p:spPr>
          <a:xfrm>
            <a:off x="304800" y="2133600"/>
            <a:ext cx="8610600" cy="3733800"/>
          </a:xfrm>
        </p:spPr>
        <p:txBody>
          <a:bodyPr>
            <a:normAutofit fontScale="70000" lnSpcReduction="20000"/>
          </a:bodyPr>
          <a:lstStyle/>
          <a:p>
            <a:r>
              <a:rPr lang="en-US" dirty="0"/>
              <a:t>POKKET is a secure, mobile collaboration platform that overcomes privacy barriers enabling courts, correctional supervision, and service providers to coordinate rehabilitation. </a:t>
            </a:r>
          </a:p>
          <a:p>
            <a:endParaRPr lang="en-US" dirty="0"/>
          </a:p>
          <a:p>
            <a:r>
              <a:rPr lang="en-US" dirty="0"/>
              <a:t>Enabling greater fidelity to evidence-based practices, POKKET improves outcomes while achieving cost savings. </a:t>
            </a:r>
          </a:p>
          <a:p>
            <a:endParaRPr lang="en-US" dirty="0"/>
          </a:p>
          <a:p>
            <a:r>
              <a:rPr lang="en-US" dirty="0"/>
              <a:t>POKKET puts the participant in the middle of their rehabilitation so they can demonstrate accountability and success. </a:t>
            </a:r>
          </a:p>
          <a:p>
            <a:endParaRPr lang="en-US" dirty="0"/>
          </a:p>
          <a:p>
            <a:r>
              <a:rPr lang="en-US" dirty="0"/>
              <a:t>POKKET quickly and legally resolves information-sharing challenges in reentry planning for prisons and jails, compliance and plan execution for Probation and Parole, and in ensuring participation in programming for problem-solving courts.</a:t>
            </a:r>
          </a:p>
          <a:p>
            <a:endParaRPr lang="en-US" dirty="0"/>
          </a:p>
        </p:txBody>
      </p:sp>
    </p:spTree>
    <p:extLst>
      <p:ext uri="{BB962C8B-B14F-4D97-AF65-F5344CB8AC3E}">
        <p14:creationId xmlns:p14="http://schemas.microsoft.com/office/powerpoint/2010/main" val="426370374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407025"/>
            <a:ext cx="14509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pPr algn="ctr"/>
            <a:r>
              <a:rPr lang="en-US" i="1" dirty="0">
                <a:solidFill>
                  <a:srgbClr val="0070C0"/>
                </a:solidFill>
              </a:rPr>
              <a:t>POKKET Features</a:t>
            </a:r>
          </a:p>
        </p:txBody>
      </p:sp>
      <p:sp>
        <p:nvSpPr>
          <p:cNvPr id="3" name="Text Placeholder 2"/>
          <p:cNvSpPr>
            <a:spLocks noGrp="1"/>
          </p:cNvSpPr>
          <p:nvPr>
            <p:ph type="body" idx="1"/>
          </p:nvPr>
        </p:nvSpPr>
        <p:spPr>
          <a:xfrm>
            <a:off x="228600" y="1219200"/>
            <a:ext cx="8686800" cy="5486400"/>
          </a:xfrm>
        </p:spPr>
        <p:txBody>
          <a:bodyPr numCol="2">
            <a:normAutofit fontScale="62500" lnSpcReduction="20000"/>
          </a:bodyPr>
          <a:lstStyle/>
          <a:p>
            <a:pPr marL="109728" indent="0">
              <a:buNone/>
            </a:pPr>
            <a:endParaRPr lang="en-US" sz="2900" b="1" u="sng" dirty="0"/>
          </a:p>
          <a:p>
            <a:pPr marL="109728" indent="0">
              <a:buNone/>
            </a:pPr>
            <a:r>
              <a:rPr lang="en-US" sz="2900" b="1" u="sng" dirty="0"/>
              <a:t>PLAN</a:t>
            </a:r>
          </a:p>
          <a:p>
            <a:r>
              <a:rPr lang="en-US" sz="2900" dirty="0"/>
              <a:t>Configure program model, then personalize per user – individualized treatment planning</a:t>
            </a:r>
          </a:p>
          <a:p>
            <a:r>
              <a:rPr lang="en-US" sz="2900" dirty="0"/>
              <a:t>Share intake and needs assessment</a:t>
            </a:r>
          </a:p>
          <a:p>
            <a:r>
              <a:rPr lang="en-US" sz="2900" dirty="0"/>
              <a:t>Affords additional needs assessment in app</a:t>
            </a:r>
          </a:p>
          <a:p>
            <a:r>
              <a:rPr lang="en-US" sz="2900" dirty="0"/>
              <a:t>Create and track goals, objectives, tasks</a:t>
            </a:r>
          </a:p>
          <a:p>
            <a:r>
              <a:rPr lang="en-US" sz="2900" dirty="0"/>
              <a:t>Track individual achievements and success</a:t>
            </a:r>
          </a:p>
          <a:p>
            <a:pPr marL="109728" indent="0">
              <a:buNone/>
            </a:pPr>
            <a:endParaRPr lang="en-US" sz="2900" dirty="0"/>
          </a:p>
          <a:p>
            <a:pPr marL="109728" indent="0">
              <a:buNone/>
            </a:pPr>
            <a:r>
              <a:rPr lang="en-US" sz="2900" b="1" u="sng" dirty="0"/>
              <a:t>RESOURCES</a:t>
            </a:r>
          </a:p>
          <a:p>
            <a:r>
              <a:rPr lang="en-US" sz="2900" dirty="0"/>
              <a:t>Map of matched community providers</a:t>
            </a:r>
          </a:p>
          <a:p>
            <a:r>
              <a:rPr lang="en-US" sz="2900" dirty="0"/>
              <a:t>Pre-screened referrals with a positive handoff of the individual</a:t>
            </a:r>
          </a:p>
          <a:p>
            <a:pPr marL="109728" indent="0">
              <a:buNone/>
            </a:pPr>
            <a:endParaRPr lang="en-US" sz="2900" dirty="0"/>
          </a:p>
          <a:p>
            <a:pPr marL="109728" indent="0">
              <a:buNone/>
            </a:pPr>
            <a:endParaRPr lang="en-US" sz="2900" dirty="0"/>
          </a:p>
          <a:p>
            <a:pPr marL="109728" indent="0">
              <a:buNone/>
            </a:pPr>
            <a:endParaRPr lang="en-US" sz="2900" dirty="0"/>
          </a:p>
          <a:p>
            <a:pPr marL="109728" indent="0">
              <a:buNone/>
            </a:pPr>
            <a:endParaRPr lang="en-US" sz="2900" dirty="0"/>
          </a:p>
          <a:p>
            <a:pPr marL="109728" indent="0">
              <a:buNone/>
            </a:pPr>
            <a:endParaRPr lang="en-US" sz="2900" dirty="0"/>
          </a:p>
          <a:p>
            <a:pPr marL="109728" indent="0">
              <a:buNone/>
            </a:pPr>
            <a:endParaRPr lang="en-US" sz="2900" dirty="0"/>
          </a:p>
          <a:p>
            <a:pPr marL="109728" indent="0">
              <a:buNone/>
            </a:pPr>
            <a:r>
              <a:rPr lang="en-US" sz="2900" b="1" u="sng" dirty="0"/>
              <a:t>CALENDAR</a:t>
            </a:r>
          </a:p>
          <a:p>
            <a:r>
              <a:rPr lang="en-US" sz="2900" dirty="0"/>
              <a:t>Schedule appointments with reminders and notifications</a:t>
            </a:r>
          </a:p>
          <a:p>
            <a:pPr marL="109728" indent="0">
              <a:buNone/>
            </a:pPr>
            <a:endParaRPr lang="en-US" sz="2900" dirty="0"/>
          </a:p>
          <a:p>
            <a:pPr marL="109728" indent="0">
              <a:buNone/>
            </a:pPr>
            <a:r>
              <a:rPr lang="en-US" sz="2900" b="1" u="sng" dirty="0"/>
              <a:t>FILE CABINET</a:t>
            </a:r>
          </a:p>
          <a:p>
            <a:r>
              <a:rPr lang="en-US" sz="2900" dirty="0"/>
              <a:t>Upload information &amp; documents &amp; share across boundaries for better context and continuity of care</a:t>
            </a:r>
          </a:p>
          <a:p>
            <a:r>
              <a:rPr lang="en-US" sz="2900" dirty="0"/>
              <a:t>Manage Release of Information / Informed Consent</a:t>
            </a:r>
          </a:p>
          <a:p>
            <a:r>
              <a:rPr lang="en-US" sz="2900" dirty="0"/>
              <a:t>Maintain contact for outcomes reporting</a:t>
            </a:r>
          </a:p>
          <a:p>
            <a:pPr marL="109728" indent="0">
              <a:buNone/>
            </a:pPr>
            <a:endParaRPr lang="en-US" sz="2900" dirty="0"/>
          </a:p>
          <a:p>
            <a:pPr marL="109728" indent="0">
              <a:buNone/>
            </a:pPr>
            <a:r>
              <a:rPr lang="en-US" sz="2900" b="1" u="sng" dirty="0"/>
              <a:t>PROGRAM SUPPORT</a:t>
            </a:r>
          </a:p>
          <a:p>
            <a:r>
              <a:rPr lang="en-US" sz="2900" dirty="0"/>
              <a:t>Fidelity to the evidence-based program model</a:t>
            </a:r>
          </a:p>
          <a:p>
            <a:r>
              <a:rPr lang="en-US" sz="2900" dirty="0"/>
              <a:t>Policy, budget &amp; grant planning and reporting</a:t>
            </a:r>
          </a:p>
          <a:p>
            <a:endParaRPr lang="en-US" dirty="0"/>
          </a:p>
        </p:txBody>
      </p:sp>
    </p:spTree>
    <p:extLst>
      <p:ext uri="{BB962C8B-B14F-4D97-AF65-F5344CB8AC3E}">
        <p14:creationId xmlns:p14="http://schemas.microsoft.com/office/powerpoint/2010/main" val="323473059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8915400" cy="6609480"/>
          </a:xfrm>
          <a:prstGeom prst="rect">
            <a:avLst/>
          </a:prstGeom>
        </p:spPr>
      </p:pic>
    </p:spTree>
    <p:extLst>
      <p:ext uri="{BB962C8B-B14F-4D97-AF65-F5344CB8AC3E}">
        <p14:creationId xmlns:p14="http://schemas.microsoft.com/office/powerpoint/2010/main" val="189884644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53200"/>
          </a:xfrm>
          <a:prstGeom prst="rect">
            <a:avLst/>
          </a:prstGeom>
        </p:spPr>
      </p:pic>
    </p:spTree>
    <p:extLst>
      <p:ext uri="{BB962C8B-B14F-4D97-AF65-F5344CB8AC3E}">
        <p14:creationId xmlns:p14="http://schemas.microsoft.com/office/powerpoint/2010/main" val="860688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05600"/>
          </a:xfrm>
          <a:prstGeom prst="rect">
            <a:avLst/>
          </a:prstGeom>
        </p:spPr>
      </p:pic>
    </p:spTree>
    <p:extLst>
      <p:ext uri="{BB962C8B-B14F-4D97-AF65-F5344CB8AC3E}">
        <p14:creationId xmlns:p14="http://schemas.microsoft.com/office/powerpoint/2010/main" val="2832253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7" y="152400"/>
            <a:ext cx="9069126" cy="6553200"/>
          </a:xfrm>
          <a:prstGeom prst="rect">
            <a:avLst/>
          </a:prstGeom>
        </p:spPr>
      </p:pic>
    </p:spTree>
    <p:extLst>
      <p:ext uri="{BB962C8B-B14F-4D97-AF65-F5344CB8AC3E}">
        <p14:creationId xmlns:p14="http://schemas.microsoft.com/office/powerpoint/2010/main" val="339323819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ctr"/>
            <a:r>
              <a:rPr lang="en-US" i="1" dirty="0">
                <a:solidFill>
                  <a:srgbClr val="0070C0"/>
                </a:solidFill>
              </a:rPr>
              <a:t>Questions?     Comments …</a:t>
            </a:r>
          </a:p>
        </p:txBody>
      </p:sp>
      <p:sp>
        <p:nvSpPr>
          <p:cNvPr id="3" name="Text Placeholder 2"/>
          <p:cNvSpPr>
            <a:spLocks noGrp="1"/>
          </p:cNvSpPr>
          <p:nvPr>
            <p:ph type="body" idx="1"/>
          </p:nvPr>
        </p:nvSpPr>
        <p:spPr>
          <a:xfrm>
            <a:off x="228600" y="1219200"/>
            <a:ext cx="8763000" cy="4800600"/>
          </a:xfrm>
        </p:spPr>
        <p:txBody>
          <a:bodyPr>
            <a:normAutofit fontScale="92500" lnSpcReduction="20000"/>
          </a:bodyPr>
          <a:lstStyle/>
          <a:p>
            <a:endParaRPr lang="en-US" dirty="0"/>
          </a:p>
          <a:p>
            <a:pPr marL="109728" indent="0" algn="ctr">
              <a:buNone/>
            </a:pPr>
            <a:r>
              <a:rPr lang="en-US" b="1" dirty="0"/>
              <a:t>Please share any questions or comments! </a:t>
            </a:r>
          </a:p>
          <a:p>
            <a:pPr marL="109728" indent="0">
              <a:buNone/>
            </a:pPr>
            <a:endParaRPr lang="en-US" dirty="0"/>
          </a:p>
          <a:p>
            <a:r>
              <a:rPr lang="en-US" sz="2400" dirty="0"/>
              <a:t>What elements of tablet technology would you find most appropriate and beneficial for your setting? </a:t>
            </a:r>
          </a:p>
          <a:p>
            <a:endParaRPr lang="en-US" sz="2400" dirty="0"/>
          </a:p>
          <a:p>
            <a:r>
              <a:rPr lang="en-US" sz="2400" dirty="0"/>
              <a:t>What are some remaining challenges you anticipate to implement tablet technology? </a:t>
            </a:r>
          </a:p>
          <a:p>
            <a:endParaRPr lang="en-US" sz="2400" dirty="0"/>
          </a:p>
          <a:p>
            <a:r>
              <a:rPr lang="en-US" sz="2400" dirty="0"/>
              <a:t>Is there anything about tablet technology that you were surprised to learn more about? </a:t>
            </a:r>
          </a:p>
          <a:p>
            <a:pPr marL="109728" indent="0">
              <a:buNone/>
            </a:pPr>
            <a:endParaRPr lang="en-US" sz="2400" dirty="0"/>
          </a:p>
          <a:p>
            <a:r>
              <a:rPr lang="en-US" sz="2400" dirty="0"/>
              <a:t>What are other ways you can envision tablet technology increasing efficiency and services within your setting? </a:t>
            </a:r>
          </a:p>
        </p:txBody>
      </p:sp>
    </p:spTree>
    <p:extLst>
      <p:ext uri="{BB962C8B-B14F-4D97-AF65-F5344CB8AC3E}">
        <p14:creationId xmlns:p14="http://schemas.microsoft.com/office/powerpoint/2010/main" val="427655995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283" y="381000"/>
            <a:ext cx="8534400" cy="5943600"/>
          </a:xfrm>
        </p:spPr>
        <p:txBody>
          <a:bodyPr rtlCol="0">
            <a:normAutofit/>
          </a:bodyPr>
          <a:lstStyle/>
          <a:p>
            <a:pPr marL="0" indent="0" algn="ctr" fontAlgn="auto">
              <a:spcAft>
                <a:spcPts val="0"/>
              </a:spcAft>
              <a:buFont typeface="Arial" pitchFamily="34" charset="0"/>
              <a:buNone/>
              <a:defRPr/>
            </a:pPr>
            <a:r>
              <a:rPr lang="en-US" sz="2800" b="1" dirty="0"/>
              <a:t>Kendra Jochum, LCSW-C  </a:t>
            </a:r>
          </a:p>
          <a:p>
            <a:pPr marL="0" indent="0" algn="ctr" fontAlgn="auto">
              <a:spcAft>
                <a:spcPts val="0"/>
              </a:spcAft>
              <a:buFont typeface="Arial" pitchFamily="34" charset="0"/>
              <a:buNone/>
              <a:defRPr/>
            </a:pPr>
            <a:r>
              <a:rPr lang="en-US" sz="2800" b="1" dirty="0"/>
              <a:t>Reentry Services Manager</a:t>
            </a:r>
          </a:p>
          <a:p>
            <a:pPr marL="0" indent="0" algn="ctr" fontAlgn="auto">
              <a:spcAft>
                <a:spcPts val="0"/>
              </a:spcAft>
              <a:buFont typeface="Arial" pitchFamily="34" charset="0"/>
              <a:buNone/>
              <a:defRPr/>
            </a:pPr>
            <a:r>
              <a:rPr lang="en-US" sz="2800" b="1" dirty="0"/>
              <a:t>MCDOCR Detention Services Division</a:t>
            </a:r>
          </a:p>
          <a:p>
            <a:pPr marL="0" indent="0" algn="ctr" fontAlgn="auto">
              <a:spcAft>
                <a:spcPts val="0"/>
              </a:spcAft>
              <a:buFont typeface="Arial" pitchFamily="34" charset="0"/>
              <a:buNone/>
              <a:defRPr/>
            </a:pPr>
            <a:endParaRPr lang="en-US" sz="2800" b="1" dirty="0"/>
          </a:p>
          <a:p>
            <a:pPr marL="0" indent="0" algn="ctr" fontAlgn="auto">
              <a:spcAft>
                <a:spcPts val="0"/>
              </a:spcAft>
              <a:buFont typeface="Arial" pitchFamily="34" charset="0"/>
              <a:buNone/>
              <a:defRPr/>
            </a:pPr>
            <a:r>
              <a:rPr lang="en-US" sz="2800" b="1" dirty="0"/>
              <a:t>  </a:t>
            </a:r>
          </a:p>
          <a:p>
            <a:pPr marL="0" indent="0" algn="ctr" fontAlgn="auto">
              <a:spcAft>
                <a:spcPts val="0"/>
              </a:spcAft>
              <a:buFont typeface="Arial" pitchFamily="34" charset="0"/>
              <a:buNone/>
              <a:defRPr/>
            </a:pPr>
            <a:endParaRPr lang="en-US" sz="2800" b="1" dirty="0"/>
          </a:p>
          <a:p>
            <a:pPr marL="0" indent="0" algn="ctr" fontAlgn="auto">
              <a:spcAft>
                <a:spcPts val="0"/>
              </a:spcAft>
              <a:buFont typeface="Arial" pitchFamily="34" charset="0"/>
              <a:buNone/>
              <a:defRPr/>
            </a:pPr>
            <a:endParaRPr lang="en-US" sz="2800" b="1" dirty="0"/>
          </a:p>
          <a:p>
            <a:pPr marL="0" indent="0" algn="ctr" fontAlgn="auto">
              <a:spcAft>
                <a:spcPts val="0"/>
              </a:spcAft>
              <a:buFont typeface="Arial" pitchFamily="34" charset="0"/>
              <a:buNone/>
              <a:defRPr/>
            </a:pPr>
            <a:endParaRPr lang="en-US" sz="2800" b="1" dirty="0"/>
          </a:p>
          <a:p>
            <a:pPr marL="0" indent="0" algn="ctr" fontAlgn="auto">
              <a:spcAft>
                <a:spcPts val="0"/>
              </a:spcAft>
              <a:buFont typeface="Arial" pitchFamily="34" charset="0"/>
              <a:buNone/>
              <a:defRPr/>
            </a:pPr>
            <a:endParaRPr lang="en-US" sz="2800" b="1" dirty="0"/>
          </a:p>
          <a:p>
            <a:pPr marL="0" indent="0" algn="ctr" fontAlgn="auto">
              <a:spcAft>
                <a:spcPts val="0"/>
              </a:spcAft>
              <a:buFont typeface="Arial" pitchFamily="34" charset="0"/>
              <a:buNone/>
              <a:defRPr/>
            </a:pPr>
            <a:endParaRPr lang="en-US" sz="2800" b="1" dirty="0"/>
          </a:p>
          <a:p>
            <a:pPr marL="0" indent="0" algn="ctr" fontAlgn="auto">
              <a:spcAft>
                <a:spcPts val="0"/>
              </a:spcAft>
              <a:buFont typeface="Arial" pitchFamily="34" charset="0"/>
              <a:buNone/>
              <a:defRPr/>
            </a:pPr>
            <a:r>
              <a:rPr lang="en-US" sz="2800" b="1" dirty="0"/>
              <a:t>Kendra.Jochum@montgomerycountymd.gov</a:t>
            </a:r>
          </a:p>
          <a:p>
            <a:pPr marL="0" indent="0" algn="ctr" fontAlgn="auto">
              <a:spcAft>
                <a:spcPts val="0"/>
              </a:spcAft>
              <a:buFont typeface="Arial" pitchFamily="34" charset="0"/>
              <a:buNone/>
              <a:defRPr/>
            </a:pPr>
            <a:r>
              <a:rPr lang="en-US" sz="2800" b="1" dirty="0"/>
              <a:t>(240) 773-9982</a:t>
            </a:r>
          </a:p>
          <a:p>
            <a:pPr fontAlgn="auto">
              <a:spcAft>
                <a:spcPts val="0"/>
              </a:spcAft>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057400"/>
            <a:ext cx="2971800" cy="2915845"/>
          </a:xfrm>
          <a:prstGeom prst="rect">
            <a:avLst/>
          </a:prstGeom>
        </p:spPr>
      </p:pic>
    </p:spTree>
    <p:extLst>
      <p:ext uri="{BB962C8B-B14F-4D97-AF65-F5344CB8AC3E}">
        <p14:creationId xmlns:p14="http://schemas.microsoft.com/office/powerpoint/2010/main" val="330237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86800" cy="4495800"/>
          </a:xfrm>
        </p:spPr>
        <p:txBody>
          <a:bodyPr>
            <a:normAutofit fontScale="92500"/>
          </a:bodyPr>
          <a:lstStyle/>
          <a:p>
            <a:r>
              <a:rPr lang="en-US" b="1" dirty="0"/>
              <a:t>Discuss challenges of offender reentry and identify at least five evidence base service strategies.</a:t>
            </a:r>
          </a:p>
          <a:p>
            <a:pPr marL="109728" indent="0">
              <a:buNone/>
            </a:pPr>
            <a:endParaRPr lang="en-US" b="1" dirty="0"/>
          </a:p>
          <a:p>
            <a:r>
              <a:rPr lang="en-US" b="1" dirty="0"/>
              <a:t>Describe the Reentry Tablet Program and at least five benefits of using tablet technology to support offender reentry.</a:t>
            </a:r>
          </a:p>
          <a:p>
            <a:pPr marL="109728" indent="0">
              <a:buNone/>
            </a:pPr>
            <a:endParaRPr lang="en-US" b="1" dirty="0"/>
          </a:p>
          <a:p>
            <a:r>
              <a:rPr lang="en-US" b="1" dirty="0"/>
              <a:t>Detail at least five considerations for tablet implementation.</a:t>
            </a:r>
          </a:p>
          <a:p>
            <a:endParaRPr lang="en-US" b="1" dirty="0"/>
          </a:p>
          <a:p>
            <a:r>
              <a:rPr lang="en-US" b="1" dirty="0"/>
              <a:t>Identify at least five security features of tablet technology to meet standards within maximum security settings.</a:t>
            </a:r>
          </a:p>
          <a:p>
            <a:endParaRPr lang="en-US" dirty="0"/>
          </a:p>
        </p:txBody>
      </p:sp>
      <p:sp>
        <p:nvSpPr>
          <p:cNvPr id="3" name="Title 2"/>
          <p:cNvSpPr>
            <a:spLocks noGrp="1"/>
          </p:cNvSpPr>
          <p:nvPr>
            <p:ph type="title"/>
          </p:nvPr>
        </p:nvSpPr>
        <p:spPr>
          <a:xfrm>
            <a:off x="533400" y="228600"/>
            <a:ext cx="8229600" cy="884238"/>
          </a:xfrm>
        </p:spPr>
        <p:txBody>
          <a:bodyPr>
            <a:normAutofit/>
          </a:bodyPr>
          <a:lstStyle/>
          <a:p>
            <a:pPr algn="ctr"/>
            <a:r>
              <a:rPr lang="en-US" i="1" dirty="0">
                <a:solidFill>
                  <a:srgbClr val="0070C0"/>
                </a:solidFill>
              </a:rPr>
              <a:t>Presentation Objectives</a:t>
            </a:r>
          </a:p>
        </p:txBody>
      </p:sp>
    </p:spTree>
    <p:extLst>
      <p:ext uri="{BB962C8B-B14F-4D97-AF65-F5344CB8AC3E}">
        <p14:creationId xmlns:p14="http://schemas.microsoft.com/office/powerpoint/2010/main" val="350654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important considerations about tablet technology for you? </a:t>
            </a:r>
          </a:p>
          <a:p>
            <a:pPr lvl="1"/>
            <a:endParaRPr lang="en-US" dirty="0"/>
          </a:p>
          <a:p>
            <a:pPr lvl="1"/>
            <a:r>
              <a:rPr lang="en-US" dirty="0"/>
              <a:t>Check the box next to your preferred answer(s)</a:t>
            </a:r>
          </a:p>
          <a:p>
            <a:pPr lvl="1"/>
            <a:r>
              <a:rPr lang="en-US" dirty="0"/>
              <a:t>There is no submit button</a:t>
            </a:r>
          </a:p>
        </p:txBody>
      </p:sp>
      <p:sp>
        <p:nvSpPr>
          <p:cNvPr id="3" name="Title 2"/>
          <p:cNvSpPr>
            <a:spLocks noGrp="1"/>
          </p:cNvSpPr>
          <p:nvPr>
            <p:ph type="title"/>
          </p:nvPr>
        </p:nvSpPr>
        <p:spPr/>
        <p:txBody>
          <a:bodyPr>
            <a:normAutofit fontScale="90000"/>
          </a:bodyPr>
          <a:lstStyle/>
          <a:p>
            <a:pPr algn="ctr"/>
            <a:r>
              <a:rPr lang="en-US" i="1" dirty="0">
                <a:solidFill>
                  <a:srgbClr val="0070C0"/>
                </a:solidFill>
              </a:rPr>
              <a:t>POLL 1: Tablet Technology Considerations</a:t>
            </a:r>
          </a:p>
        </p:txBody>
      </p:sp>
    </p:spTree>
    <p:extLst>
      <p:ext uri="{BB962C8B-B14F-4D97-AF65-F5344CB8AC3E}">
        <p14:creationId xmlns:p14="http://schemas.microsoft.com/office/powerpoint/2010/main" val="135442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992563"/>
          </a:xfrm>
        </p:spPr>
        <p:txBody>
          <a:bodyPr>
            <a:normAutofit/>
          </a:bodyPr>
          <a:lstStyle/>
          <a:p>
            <a:r>
              <a:rPr lang="en-US" dirty="0"/>
              <a:t>How are you using tablet technology in your facility?</a:t>
            </a:r>
          </a:p>
          <a:p>
            <a:pPr marL="109728" indent="0">
              <a:buNone/>
            </a:pPr>
            <a:endParaRPr lang="en-US" dirty="0"/>
          </a:p>
          <a:p>
            <a:pPr lvl="1"/>
            <a:r>
              <a:rPr lang="en-US" dirty="0"/>
              <a:t>Check the box next to your preferred answer(s)</a:t>
            </a:r>
          </a:p>
          <a:p>
            <a:pPr lvl="1"/>
            <a:r>
              <a:rPr lang="en-US" dirty="0"/>
              <a:t>There is no submit button</a:t>
            </a:r>
          </a:p>
          <a:p>
            <a:endParaRPr lang="en-US" dirty="0"/>
          </a:p>
        </p:txBody>
      </p:sp>
      <p:sp>
        <p:nvSpPr>
          <p:cNvPr id="3" name="Title 2"/>
          <p:cNvSpPr>
            <a:spLocks noGrp="1"/>
          </p:cNvSpPr>
          <p:nvPr>
            <p:ph type="title"/>
          </p:nvPr>
        </p:nvSpPr>
        <p:spPr>
          <a:xfrm>
            <a:off x="457200" y="152400"/>
            <a:ext cx="8229600" cy="1143000"/>
          </a:xfrm>
        </p:spPr>
        <p:txBody>
          <a:bodyPr>
            <a:normAutofit fontScale="90000"/>
          </a:bodyPr>
          <a:lstStyle/>
          <a:p>
            <a:pPr algn="ctr"/>
            <a:r>
              <a:rPr lang="en-US" i="1" dirty="0">
                <a:solidFill>
                  <a:srgbClr val="0070C0"/>
                </a:solidFill>
              </a:rPr>
              <a:t>POLL 2: How Are You Using </a:t>
            </a:r>
            <a:br>
              <a:rPr lang="en-US" i="1" dirty="0">
                <a:solidFill>
                  <a:srgbClr val="0070C0"/>
                </a:solidFill>
              </a:rPr>
            </a:br>
            <a:r>
              <a:rPr lang="en-US" i="1" dirty="0">
                <a:solidFill>
                  <a:srgbClr val="0070C0"/>
                </a:solidFill>
              </a:rPr>
              <a:t>Tablet Technology</a:t>
            </a:r>
          </a:p>
        </p:txBody>
      </p:sp>
    </p:spTree>
    <p:extLst>
      <p:ext uri="{BB962C8B-B14F-4D97-AF65-F5344CB8AC3E}">
        <p14:creationId xmlns:p14="http://schemas.microsoft.com/office/powerpoint/2010/main" val="306390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610600" cy="3810000"/>
          </a:xfrm>
        </p:spPr>
        <p:txBody>
          <a:bodyPr numCol="2">
            <a:normAutofit fontScale="47500" lnSpcReduction="20000"/>
          </a:bodyPr>
          <a:lstStyle/>
          <a:p>
            <a:r>
              <a:rPr lang="en-US" sz="4400" b="1" dirty="0"/>
              <a:t>Risk-Need Assessment</a:t>
            </a:r>
          </a:p>
          <a:p>
            <a:pPr marL="109728" indent="0">
              <a:buNone/>
            </a:pPr>
            <a:endParaRPr lang="en-US" sz="4400" b="1" dirty="0"/>
          </a:p>
          <a:p>
            <a:r>
              <a:rPr lang="en-US" sz="4400" b="1" dirty="0"/>
              <a:t>Criminogenic Risk Factors</a:t>
            </a:r>
          </a:p>
          <a:p>
            <a:pPr marL="109728" indent="0">
              <a:buNone/>
            </a:pPr>
            <a:endParaRPr lang="en-US" sz="4400" b="1" dirty="0"/>
          </a:p>
          <a:p>
            <a:r>
              <a:rPr lang="en-US" sz="4400" b="1" dirty="0"/>
              <a:t>Static vs Dynamic Risks </a:t>
            </a:r>
          </a:p>
          <a:p>
            <a:pPr marL="109728" indent="0">
              <a:buNone/>
            </a:pPr>
            <a:endParaRPr lang="en-US" sz="4400" b="1" dirty="0"/>
          </a:p>
          <a:p>
            <a:r>
              <a:rPr lang="en-US" sz="4400" b="1" dirty="0"/>
              <a:t>Risk-Need-Responsivity</a:t>
            </a:r>
          </a:p>
          <a:p>
            <a:pPr marL="109728" indent="0">
              <a:buNone/>
            </a:pPr>
            <a:endParaRPr lang="en-US" sz="4400" b="1" dirty="0"/>
          </a:p>
          <a:p>
            <a:r>
              <a:rPr lang="en-US" sz="4400" b="1" dirty="0"/>
              <a:t>Targeted Intervention</a:t>
            </a:r>
          </a:p>
          <a:p>
            <a:pPr marL="109728" indent="0">
              <a:buNone/>
            </a:pPr>
            <a:endParaRPr lang="en-US" sz="4400" b="1" dirty="0"/>
          </a:p>
          <a:p>
            <a:r>
              <a:rPr lang="en-US" sz="4400" b="1" dirty="0"/>
              <a:t>Pretrial vs Sentenced</a:t>
            </a:r>
          </a:p>
          <a:p>
            <a:endParaRPr lang="en-US" sz="4400" b="1" dirty="0"/>
          </a:p>
          <a:p>
            <a:r>
              <a:rPr lang="en-US" sz="4400" b="1" dirty="0"/>
              <a:t>Length of Stay </a:t>
            </a:r>
          </a:p>
          <a:p>
            <a:pPr marL="109728" indent="0">
              <a:buNone/>
            </a:pPr>
            <a:endParaRPr lang="en-US" sz="4400" b="1" dirty="0"/>
          </a:p>
          <a:p>
            <a:r>
              <a:rPr lang="en-US" sz="4400" b="1" dirty="0"/>
              <a:t>Staff to Inmate Ratios</a:t>
            </a:r>
          </a:p>
          <a:p>
            <a:pPr marL="109728" indent="0">
              <a:buNone/>
            </a:pPr>
            <a:endParaRPr lang="en-US" sz="4400" b="1" dirty="0"/>
          </a:p>
          <a:p>
            <a:r>
              <a:rPr lang="en-US" sz="4400" b="1" dirty="0"/>
              <a:t>Program Delivery and Dosage</a:t>
            </a:r>
          </a:p>
          <a:p>
            <a:pPr marL="109728" indent="0">
              <a:buNone/>
            </a:pPr>
            <a:endParaRPr lang="en-US" sz="4400" b="1" dirty="0"/>
          </a:p>
          <a:p>
            <a:r>
              <a:rPr lang="en-US" sz="4400" b="1" dirty="0"/>
              <a:t>Jail Based vs Community Based</a:t>
            </a:r>
          </a:p>
          <a:p>
            <a:endParaRPr lang="en-US" sz="4400" b="1" dirty="0"/>
          </a:p>
          <a:p>
            <a:r>
              <a:rPr lang="en-US" sz="4400" b="1" dirty="0"/>
              <a:t>Proximity of Resources</a:t>
            </a:r>
          </a:p>
          <a:p>
            <a:pPr marL="109728" indent="0">
              <a:buNone/>
            </a:pPr>
            <a:endParaRPr lang="en-US" sz="4400" b="1" dirty="0"/>
          </a:p>
          <a:p>
            <a:r>
              <a:rPr lang="en-US" sz="4400" b="1" dirty="0"/>
              <a:t>Community Connections</a:t>
            </a:r>
          </a:p>
          <a:p>
            <a:endParaRPr lang="en-US" b="1" dirty="0"/>
          </a:p>
        </p:txBody>
      </p:sp>
      <p:sp>
        <p:nvSpPr>
          <p:cNvPr id="2" name="Title 1"/>
          <p:cNvSpPr>
            <a:spLocks noGrp="1"/>
          </p:cNvSpPr>
          <p:nvPr>
            <p:ph type="title"/>
          </p:nvPr>
        </p:nvSpPr>
        <p:spPr>
          <a:xfrm>
            <a:off x="0" y="76200"/>
            <a:ext cx="9144000" cy="762000"/>
          </a:xfrm>
        </p:spPr>
        <p:txBody>
          <a:bodyPr>
            <a:noAutofit/>
          </a:bodyPr>
          <a:lstStyle/>
          <a:p>
            <a:pPr algn="ctr"/>
            <a:r>
              <a:rPr lang="en-US" sz="3100" b="1" i="1" dirty="0">
                <a:solidFill>
                  <a:srgbClr val="0070C0"/>
                </a:solidFill>
              </a:rPr>
              <a:t>Reentry Considerations and Evidence Based Strategies</a:t>
            </a:r>
            <a:endParaRPr lang="en-US" sz="3100" dirty="0">
              <a:solidFill>
                <a:srgbClr val="0070C0"/>
              </a:solidFill>
            </a:endParaRPr>
          </a:p>
        </p:txBody>
      </p:sp>
      <p:sp>
        <p:nvSpPr>
          <p:cNvPr id="4" name="TextBox 3"/>
          <p:cNvSpPr txBox="1"/>
          <p:nvPr/>
        </p:nvSpPr>
        <p:spPr>
          <a:xfrm>
            <a:off x="304800" y="5257800"/>
            <a:ext cx="8610600" cy="1200329"/>
          </a:xfrm>
          <a:prstGeom prst="rect">
            <a:avLst/>
          </a:prstGeom>
          <a:solidFill>
            <a:schemeClr val="tx2"/>
          </a:solidFill>
          <a:ln>
            <a:solidFill>
              <a:srgbClr val="00B0F0"/>
            </a:solidFill>
          </a:ln>
        </p:spPr>
        <p:txBody>
          <a:bodyPr wrap="square" rtlCol="0">
            <a:spAutoFit/>
          </a:bodyPr>
          <a:lstStyle/>
          <a:p>
            <a:pPr algn="ctr"/>
            <a:r>
              <a:rPr lang="en-US" sz="2400" dirty="0">
                <a:solidFill>
                  <a:schemeClr val="bg1"/>
                </a:solidFill>
              </a:rPr>
              <a:t>Inmates have a wide range of individual reentry needs that present with an even broader complexity of varying length of time in custody, recidivism risks, and personal readiness for change.</a:t>
            </a:r>
          </a:p>
        </p:txBody>
      </p:sp>
    </p:spTree>
    <p:extLst>
      <p:ext uri="{BB962C8B-B14F-4D97-AF65-F5344CB8AC3E}">
        <p14:creationId xmlns:p14="http://schemas.microsoft.com/office/powerpoint/2010/main" val="138917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838200"/>
            <a:ext cx="8915400" cy="5943600"/>
          </a:xfrm>
        </p:spPr>
        <p:txBody>
          <a:bodyPr>
            <a:noAutofit/>
          </a:bodyPr>
          <a:lstStyle/>
          <a:p>
            <a:pPr marL="109728" indent="0">
              <a:buNone/>
            </a:pPr>
            <a:r>
              <a:rPr lang="en-US" sz="1750" b="1" dirty="0">
                <a:solidFill>
                  <a:srgbClr val="0070C0"/>
                </a:solidFill>
              </a:rPr>
              <a:t>Risk Principle</a:t>
            </a:r>
          </a:p>
          <a:p>
            <a:r>
              <a:rPr lang="en-US" sz="1750" dirty="0"/>
              <a:t>The risk principle states that the </a:t>
            </a:r>
            <a:r>
              <a:rPr lang="en-US" sz="1750" b="1" u="sng" dirty="0"/>
              <a:t>level of service should match an offender’s risk of reoffending</a:t>
            </a:r>
            <a:r>
              <a:rPr lang="en-US" sz="1750" dirty="0"/>
              <a:t>. An agency should </a:t>
            </a:r>
            <a:r>
              <a:rPr lang="en-US" sz="1750" b="1" dirty="0"/>
              <a:t>devote more resources to the highest-risk offenders, and those interventions should target an individual’s specific criminal risk factors</a:t>
            </a:r>
            <a:r>
              <a:rPr lang="en-US" sz="1750" dirty="0"/>
              <a:t>. Low-risk offenders should receive minimal or no treatment.</a:t>
            </a:r>
          </a:p>
          <a:p>
            <a:r>
              <a:rPr lang="en-US" sz="1750" dirty="0"/>
              <a:t>Risk levels are determined by examining factors linked to re-offense. Those risk factors can either be </a:t>
            </a:r>
            <a:r>
              <a:rPr lang="en-US" sz="1750" b="1" dirty="0"/>
              <a:t>static factors that cannot be changed </a:t>
            </a:r>
            <a:r>
              <a:rPr lang="en-US" sz="1750" dirty="0"/>
              <a:t>(including age, gender, criminal history and age of first arrest) and </a:t>
            </a:r>
            <a:r>
              <a:rPr lang="en-US" sz="1750" b="1" dirty="0"/>
              <a:t>dynamic factors that can be changed through successful interventions </a:t>
            </a:r>
            <a:r>
              <a:rPr lang="en-US" sz="1750" dirty="0"/>
              <a:t>(including substance abuse, education deficiencies, antisocial personality patterns and pro-criminal attitudes).</a:t>
            </a:r>
          </a:p>
          <a:p>
            <a:pPr marL="109728" indent="0">
              <a:buNone/>
            </a:pPr>
            <a:r>
              <a:rPr lang="en-US" sz="1750" b="1" dirty="0">
                <a:solidFill>
                  <a:srgbClr val="0070C0"/>
                </a:solidFill>
              </a:rPr>
              <a:t>Need Principle</a:t>
            </a:r>
          </a:p>
          <a:p>
            <a:r>
              <a:rPr lang="en-US" sz="1750" dirty="0"/>
              <a:t>The need principle states that corrections agencies should </a:t>
            </a:r>
            <a:r>
              <a:rPr lang="en-US" sz="1750" b="1" dirty="0"/>
              <a:t>assess</a:t>
            </a:r>
            <a:r>
              <a:rPr lang="en-US" sz="1750" dirty="0"/>
              <a:t> an offender’s dynamic criminal risk factors, often called </a:t>
            </a:r>
            <a:r>
              <a:rPr lang="en-US" sz="1750" b="1" dirty="0"/>
              <a:t>criminogenic needs</a:t>
            </a:r>
            <a:r>
              <a:rPr lang="en-US" sz="1750" dirty="0"/>
              <a:t>, and </a:t>
            </a:r>
            <a:r>
              <a:rPr lang="en-US" sz="1750" b="1" dirty="0"/>
              <a:t>focus treatment on those</a:t>
            </a:r>
            <a:r>
              <a:rPr lang="en-US" sz="1750" dirty="0"/>
              <a:t>. </a:t>
            </a:r>
          </a:p>
          <a:p>
            <a:pPr marL="109728" indent="0">
              <a:buNone/>
            </a:pPr>
            <a:r>
              <a:rPr lang="en-US" sz="1750" b="1" dirty="0">
                <a:solidFill>
                  <a:srgbClr val="0070C0"/>
                </a:solidFill>
              </a:rPr>
              <a:t>Responsivity Principle</a:t>
            </a:r>
          </a:p>
          <a:p>
            <a:r>
              <a:rPr lang="en-US" sz="1750" dirty="0"/>
              <a:t>The responsivity principle essentially entails </a:t>
            </a:r>
            <a:r>
              <a:rPr lang="en-US" sz="1750" b="1" u="sng" dirty="0"/>
              <a:t>providing the right treatment at the right level</a:t>
            </a:r>
            <a:r>
              <a:rPr lang="en-US" sz="1750" dirty="0"/>
              <a:t>. An agency can maximize an offender’s ability to learn from a rehabilitative intervention by providing cognitive behavioral treatment and support and matching intervention to an </a:t>
            </a:r>
            <a:r>
              <a:rPr lang="en-US" sz="1750" b="1" dirty="0"/>
              <a:t>offender’s learning style, what will motivate an offender to change, abilities and strengths</a:t>
            </a:r>
            <a:r>
              <a:rPr lang="en-US" sz="1750" dirty="0"/>
              <a:t>.</a:t>
            </a:r>
          </a:p>
          <a:p>
            <a:pPr marL="109728" indent="0" algn="r">
              <a:buNone/>
            </a:pPr>
            <a:r>
              <a:rPr lang="en-US" sz="1750" dirty="0">
                <a:hlinkClick r:id="rId2"/>
              </a:rPr>
              <a:t>http://offenderchange.org/programs/risk-need-responsivity-model</a:t>
            </a:r>
            <a:endParaRPr lang="en-US" sz="1750" dirty="0"/>
          </a:p>
        </p:txBody>
      </p:sp>
      <p:sp>
        <p:nvSpPr>
          <p:cNvPr id="3" name="Title 2"/>
          <p:cNvSpPr>
            <a:spLocks noGrp="1"/>
          </p:cNvSpPr>
          <p:nvPr>
            <p:ph type="title"/>
          </p:nvPr>
        </p:nvSpPr>
        <p:spPr>
          <a:xfrm>
            <a:off x="457200" y="152400"/>
            <a:ext cx="8229600" cy="563562"/>
          </a:xfrm>
        </p:spPr>
        <p:txBody>
          <a:bodyPr>
            <a:normAutofit fontScale="90000"/>
          </a:bodyPr>
          <a:lstStyle/>
          <a:p>
            <a:pPr algn="ctr"/>
            <a:r>
              <a:rPr lang="en-US" i="1" dirty="0">
                <a:solidFill>
                  <a:srgbClr val="0070C0"/>
                </a:solidFill>
              </a:rPr>
              <a:t>Risk-Need-Responsivity Model (RNR)</a:t>
            </a:r>
            <a:endParaRPr lang="en-US" dirty="0">
              <a:solidFill>
                <a:srgbClr val="0070C0"/>
              </a:solidFill>
            </a:endParaRPr>
          </a:p>
        </p:txBody>
      </p:sp>
    </p:spTree>
    <p:extLst>
      <p:ext uri="{BB962C8B-B14F-4D97-AF65-F5344CB8AC3E}">
        <p14:creationId xmlns:p14="http://schemas.microsoft.com/office/powerpoint/2010/main" val="2898337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xMy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g0KDQp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x1aXRleHQgbmFtZT0iQ09VUlNFX1NUQVRVUyIgdmFsdWU9Ik1vZHVsc3RhdHVzIi8+DQoJCTx1aXRleHQgbmFtZT0iUEFTU0VEX1NUUklORyIgdmFsdWU9IkVyZm9sZ3JlaWNoIi8+DQoJCTx1aXRleHQgbmFtZT0iRkFJTEVEX1NUUklORyIgdmFsdWU9IkZlaGxnZXNjaGxhZ2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DQoJCTx1aXRleHQgbmFtZT0iQ09MTEFCX0xPQ0FMX1BMQVlCQUNLX1RJVExFIiB2YWx1ZT0iTG9rYWxlIFdpZWRlcmdhYmUiLz4NCgkJPHVpdGV4dCBuYW1lPSJDT0xMQUJfTE9DQUxfUExBWUJBQ0tCVE4iIHZhbHVlPSJPSy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CTx1aXRleHQgbmFtZT0iQVRUQUNITUVOVF9QUkVWSUVXX1dBUk5JTkdNU0dfVElUTEVTVFJJTkciIHZhbHVlPSLmt7vku5jjg5XjgqHjgqTjg6vorablkYoiLz4NCgkJPHVpdGV4dCBuYW1lPSJBVFRBQ0hNRU5UX1BSRVZJRVdfV0FSTklOR01TRyIgdmFsdWU9Iua3u+S7mOODleOCoeOCpOODq+OBr+ODl+ODrOODk+ODpeODvOODouODvOODieOBp+OBr+mWi+OBjeOBvuOBm+OCk+OAguODkeODluODquODg+OCt+ODpeOCkuS9v+eUqOOBl+OBpue1kOaenOOCkuihqOekuuOBl+OBpuOBj+OBoOOBleOBhOOAgiIvPg0KCQk8dWl0ZXh0IG5hbWU9IkNPTExBQl9MT0NBTF9QTEFZQkFDS19NU0ciIHZhbHVlPSLjgrPjg7Pjg4bjg7Pjg4Tjga/jg63jg7zjgqvjg6vjgaflho3nlJ/jgZXjgozjgabjgYTjgb7jgZnjgILjgZPjga7jg6Ljg7zjg4njgafjga/lhbHlkIzkvZzmpa3jgafjgY3jgb7jgZvjgpPjgIIiLz4NCgkJPHVpdGV4dCBuYW1lPSJDT0xMQUJfTE9DQUxfUExBWUJBQ0tfVElUTEUiIHZhbHVlPSLjg63jg7zjgqvjg6vlho3nlJ8iLz4NCgkJPHVpdGV4dCBuYW1lPSJDT0xMQUJfTE9DQUxfUExBWUJBQ0tCVE4iIHZhbHVlPSJPSy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x1aXRleHQgbmFtZT0iQ09VUlNFX1NUQVRVUyIgdmFsdWU9IuuqqOuTiCDsg4Htg5wiLz4NCgkJPHVpdGV4dCBuYW1lPSJQQVNTRURfU1RSSU5HIiB2YWx1ZT0i7ZWp6rKpIi8+DQoJCTx1aXRleHQgbmFtZT0iRkFJTEVEX1NUUklORyIgdmFsdWU9Iuu2iO2VqeqyqS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g0KDQp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DQoJCTx1aXRleHQgbmFtZT0iQ09MTEFCX0xPQ0FMX1BMQVlCQUNLX1RJVExFIiB2YWx1ZT0iUmVwcm9kdcOnw6NvIGxvY2FsIi8+DQoJCTx1aXRleHQgbmFtZT0iQ09MTEFCX0xPQ0FMX1BMQVlCQUNLQlROIiB2YWx1ZT0iT2s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g0KDQp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PC9jb25maWd1cmF0aW9uPg0K"/>
  <p:tag name="MMPROD_UIDATA" val="&lt;database version=&quot;11.0&quot;&gt;&lt;object type=&quot;1&quot; unique_id=&quot;10001&quot;&gt;&lt;property id=&quot;20139&quot; value=&quot;%n. %s&quot;/&gt;&lt;property id=&quot;20141&quot; value=&quot;RSAT-TTA  Webinar Supporting Offender Reentry Through Tablet Technology 12 21 16&quot;/&gt;&lt;property id=&quot;20144&quot; value=&quot;1&quot;/&gt;&lt;property id=&quot;20146&quot; value=&quot;0&quot;/&gt;&lt;property id=&quot;20147&quot; value=&quot;0&quot;/&gt;&lt;property id=&quot;20148&quot; value=&quot;5&quot;/&gt;&lt;property id=&quot;20184&quot; value=&quot;7&quot;/&gt;&lt;property id=&quot;20191&quot; value=&quot;AHP Corporate Account&quot;/&gt;&lt;property id=&quot;20192&quot; value=&quot;https://ahpnet.adobeconnect.com/&quot;/&gt;&lt;property id=&quot;20193&quot; value=&quot;0&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Supporting Offender Reentry  Through Tablet Technology  &amp;quot;&quot;/&gt;&lt;property id=&quot;20303&quot; value=&quot;-1&quot;/&gt;&lt;property id=&quot;20307&quot; value=&quot;256&quot;/&gt;&lt;/object&gt;&lt;object type=&quot;3&quot; unique_id=&quot;10004&quot;&gt;&lt;property id=&quot;20148&quot; value=&quot;5&quot;/&gt;&lt;property id=&quot;20300&quot; value=&quot;Slide 5 - &amp;quot;Presentation Objectives&amp;quot;&quot;/&gt;&lt;property id=&quot;20303&quot; value=&quot;-1&quot;/&gt;&lt;property id=&quot;20307&quot; value=&quot;294&quot;/&gt;&lt;/object&gt;&lt;object type=&quot;3&quot; unique_id=&quot;10005&quot;&gt;&lt;property id=&quot;20148&quot; value=&quot;5&quot;/&gt;&lt;property id=&quot;20300&quot; value=&quot;Slide 8 - &amp;quot;Reentry Considerations and Evidence Based Strategies&amp;quot;&quot;/&gt;&lt;property id=&quot;20303&quot; value=&quot;-1&quot;/&gt;&lt;property id=&quot;20307&quot; value=&quot;275&quot;/&gt;&lt;/object&gt;&lt;object type=&quot;3&quot; unique_id=&quot;10006&quot;&gt;&lt;property id=&quot;20148&quot; value=&quot;5&quot;/&gt;&lt;property id=&quot;20300&quot; value=&quot;Slide 9 - &amp;quot;Risk-Need-Responsivity Model (RNR)&amp;quot;&quot;/&gt;&lt;property id=&quot;20303&quot; value=&quot;-1&quot;/&gt;&lt;property id=&quot;20307&quot; value=&quot;299&quot;/&gt;&lt;/object&gt;&lt;object type=&quot;3&quot; unique_id=&quot;10007&quot;&gt;&lt;property id=&quot;20148&quot; value=&quot;5&quot;/&gt;&lt;property id=&quot;20300&quot; value=&quot;Slide 10 - &amp;quot;APIC Model: Implications for Successful Transition and Reentry&amp;quot;&quot;/&gt;&lt;property id=&quot;20303&quot; value=&quot;-1&quot;/&gt;&lt;property id=&quot;20307&quot; value=&quot;298&quot;/&gt;&lt;/object&gt;&lt;object type=&quot;3&quot; unique_id=&quot;10008&quot;&gt;&lt;property id=&quot;20148&quot; value=&quot;5&quot;/&gt;&lt;property id=&quot;20300&quot; value=&quot;Slide 12 - &amp;quot;MCDOCR Reentry Services&amp;quot;&quot;/&gt;&lt;property id=&quot;20303&quot; value=&quot;-1&quot;/&gt;&lt;property id=&quot;20307&quot; value=&quot;297&quot;/&gt;&lt;/object&gt;&lt;object type=&quot;3&quot; unique_id=&quot;10009&quot;&gt;&lt;property id=&quot;20148&quot; value=&quot;5&quot;/&gt;&lt;property id=&quot;20300&quot; value=&quot;Slide 11 - &amp;quot;Prioritizing Reentry Needs and Strategies What Does Reentry Look Like?&amp;quot;&quot;/&gt;&lt;property id=&quot;20303&quot; value=&quot;-1&quot;/&gt;&lt;property id=&quot;20307&quot; value=&quot;306&quot;/&gt;&lt;/object&gt;&lt;object type=&quot;3&quot; unique_id=&quot;10010&quot;&gt;&lt;property id=&quot;20148&quot; value=&quot;5&quot;/&gt;&lt;property id=&quot;20300&quot; value=&quot;Slide 13 - &amp;quot;Montgomery County Correctional Facility Montgomery County Detention Center Jail Based Reentry Services&amp;quot;&quot;/&gt;&lt;property id=&quot;20303&quot; value=&quot;-1&quot;/&gt;&lt;property id=&quot;20307&quot; value=&quot;261&quot;/&gt;&lt;/object&gt;&lt;object type=&quot;3&quot; unique_id=&quot;10011&quot;&gt;&lt;property id=&quot;20148&quot; value=&quot;5&quot;/&gt;&lt;property id=&quot;20300&quot; value=&quot;Slide 14 - &amp;quot;Montgomery County DOCR Reentry Tablet Program&amp;quot;&quot;/&gt;&lt;property id=&quot;20303&quot; value=&quot;-1&quot;/&gt;&lt;property id=&quot;20307&quot; value=&quot;258&quot;/&gt;&lt;/object&gt;&lt;object type=&quot;3&quot; unique_id=&quot;10012&quot;&gt;&lt;property id=&quot;20148&quot; value=&quot;5&quot;/&gt;&lt;property id=&quot;20300&quot; value=&quot;Slide 16 - &amp;quot;Reentry Tablet Program&amp;quot;&quot;/&gt;&lt;property id=&quot;20303&quot; value=&quot;-1&quot;/&gt;&lt;property id=&quot;20307&quot; value=&quot;301&quot;/&gt;&lt;/object&gt;&lt;object type=&quot;3&quot; unique_id=&quot;10013&quot;&gt;&lt;property id=&quot;20148&quot; value=&quot;5&quot;/&gt;&lt;property id=&quot;20300&quot; value=&quot;Slide 17 - &amp;quot;Service Benefits of Tablet Technology&amp;quot;&quot;/&gt;&lt;property id=&quot;20303&quot; value=&quot;-1&quot;/&gt;&lt;property id=&quot;20307&quot; value=&quot;276&quot;/&gt;&lt;/object&gt;&lt;object type=&quot;3&quot; unique_id=&quot;10014&quot;&gt;&lt;property id=&quot;20148&quot; value=&quot;5&quot;/&gt;&lt;property id=&quot;20300&quot; value=&quot;Slide 21 - &amp;quot;Tablet Security&amp;quot;&quot;/&gt;&lt;property id=&quot;20303&quot; value=&quot;-1&quot;/&gt;&lt;property id=&quot;20307&quot; value=&quot;303&quot;/&gt;&lt;/object&gt;&lt;object type=&quot;3&quot; unique_id=&quot;10015&quot;&gt;&lt;property id=&quot;20148&quot; value=&quot;5&quot;/&gt;&lt;property id=&quot;20300&quot; value=&quot;Slide 23 - &amp;quot;Tablet Implementation and Logistics&amp;quot;&quot;/&gt;&lt;property id=&quot;20303&quot; value=&quot;-1&quot;/&gt;&lt;property id=&quot;20307&quot; value=&quot;304&quot;/&gt;&lt;/object&gt;&lt;object type=&quot;3&quot; unique_id=&quot;10016&quot;&gt;&lt;property id=&quot;20148&quot; value=&quot;5&quot;/&gt;&lt;property id=&quot;20300&quot; value=&quot;Slide 24&quot;/&gt;&lt;property id=&quot;20303&quot; value=&quot;-1&quot;/&gt;&lt;property id=&quot;20307&quot; value=&quot;307&quot;/&gt;&lt;/object&gt;&lt;object type=&quot;3&quot; unique_id=&quot;10017&quot;&gt;&lt;property id=&quot;20148&quot; value=&quot;5&quot;/&gt;&lt;property id=&quot;20300&quot; value=&quot;Slide 25 - &amp;quot;Reentry Tablet Content and Features&amp;quot;&quot;/&gt;&lt;property id=&quot;20303&quot; value=&quot;-1&quot;/&gt;&lt;property id=&quot;20307&quot; value=&quot;289&quot;/&gt;&lt;/object&gt;&lt;object type=&quot;3&quot; unique_id=&quot;10018&quot;&gt;&lt;property id=&quot;20148&quot; value=&quot;5&quot;/&gt;&lt;property id=&quot;20300&quot; value=&quot;Slide 26 - &amp;quot;Maryland Inmate Community Services Locator Reentry Tablet Content&amp;quot;&quot;/&gt;&lt;property id=&quot;20303&quot; value=&quot;-1&quot;/&gt;&lt;property id=&quot;20307&quot; value=&quot;293&quot;/&gt;&lt;/object&gt;&lt;object type=&quot;3&quot; unique_id=&quot;10020&quot;&gt;&lt;property id=&quot;20148&quot; value=&quot;5&quot;/&gt;&lt;property id=&quot;20300&quot; value=&quot;Slide 18 - &amp;quot;System Benefits of Tablet Technology&amp;quot;&quot;/&gt;&lt;property id=&quot;20303&quot; value=&quot;-1&quot;/&gt;&lt;property id=&quot;20307&quot; value=&quot;280&quot;/&gt;&lt;/object&gt;&lt;object type=&quot;3&quot; unique_id=&quot;10021&quot;&gt;&lt;property id=&quot;20148&quot; value=&quot;5&quot;/&gt;&lt;property id=&quot;20300&quot; value=&quot;Slide 19 - &amp;quot;APDS = Tablets + Platform + Network&amp;quot;&quot;/&gt;&lt;property id=&quot;20303&quot; value=&quot;-1&quot;/&gt;&lt;property id=&quot;20307&quot; value=&quot;281&quot;/&gt;&lt;/object&gt;&lt;object type=&quot;3&quot; unique_id=&quot;10022&quot;&gt;&lt;property id=&quot;20148&quot; value=&quot;5&quot;/&gt;&lt;property id=&quot;20300&quot; value=&quot;Slide 20 - &amp;quot;The Platform Features Corrections-Specific Tools and Services&amp;quot;&quot;/&gt;&lt;property id=&quot;20303&quot; value=&quot;-1&quot;/&gt;&lt;property id=&quot;20307&quot; value=&quot;282&quot;/&gt;&lt;/object&gt;&lt;object type=&quot;3&quot; unique_id=&quot;10023&quot;&gt;&lt;property id=&quot;20148&quot; value=&quot;5&quot;/&gt;&lt;property id=&quot;20300&quot; value=&quot;Slide 22 - &amp;quot;Physical Safety&amp;quot;&quot;/&gt;&lt;property id=&quot;20303&quot; value=&quot;-1&quot;/&gt;&lt;property id=&quot;20307&quot; value=&quot;283&quot;/&gt;&lt;/object&gt;&lt;object type=&quot;3&quot; unique_id=&quot;10024&quot;&gt;&lt;property id=&quot;20148&quot; value=&quot;5&quot;/&gt;&lt;property id=&quot;20300&quot; value=&quot;Slide 27 - &amp;quot;APDS Educational, Vocational,  and Rehabilitation Partners&amp;quot;&quot;/&gt;&lt;property id=&quot;20303&quot; value=&quot;-1&quot;/&gt;&lt;property id=&quot;20307&quot; value=&quot;287&quot;/&gt;&lt;/object&gt;&lt;object type=&quot;3&quot; unique_id=&quot;10025&quot;&gt;&lt;property id=&quot;20148&quot; value=&quot;5&quot;/&gt;&lt;property id=&quot;20300&quot; value=&quot;Slide 28 - &amp;quot;Reentry Client Example #1&amp;quot;&quot;/&gt;&lt;property id=&quot;20303&quot; value=&quot;-1&quot;/&gt;&lt;property id=&quot;20307&quot; value=&quot;300&quot;/&gt;&lt;/object&gt;&lt;object type=&quot;3&quot; unique_id=&quot;10026&quot;&gt;&lt;property id=&quot;20148&quot; value=&quot;5&quot;/&gt;&lt;property id=&quot;20300&quot; value=&quot;Slide 31 - &amp;quot;Reentry Client Feedback&amp;quot;&quot;/&gt;&lt;property id=&quot;20303&quot; value=&quot;-1&quot;/&gt;&lt;property id=&quot;20307&quot; value=&quot;302&quot;/&gt;&lt;/object&gt;&lt;object type=&quot;3&quot; unique_id=&quot;10027&quot;&gt;&lt;property id=&quot;20148&quot; value=&quot;5&quot;/&gt;&lt;property id=&quot;20300&quot; value=&quot;Slide 33 - &amp;quot;Offender Reentry…  Is there an App for that?  YES! &amp;quot;&quot;/&gt;&lt;property id=&quot;20303&quot; value=&quot;-1&quot;/&gt;&lt;property id=&quot;20307&quot; value=&quot;291&quot;/&gt;&lt;/object&gt;&lt;object type=&quot;3&quot; unique_id=&quot;10028&quot;&gt;&lt;property id=&quot;20148&quot; value=&quot;5&quot;/&gt;&lt;property id=&quot;20300&quot; value=&quot;Slide 38&quot;/&gt;&lt;property id=&quot;20303&quot; value=&quot;-1&quot;/&gt;&lt;property id=&quot;20307&quot; value=&quot;263&quot;/&gt;&lt;/object&gt;&lt;object type=&quot;3&quot; unique_id=&quot;10029&quot;&gt;&lt;property id=&quot;20148&quot; value=&quot;5&quot;/&gt;&lt;property id=&quot;20300&quot; value=&quot;Slide 39 - &amp;quot;Expanding Reentry Tablets Into Community&amp;quot;&quot;/&gt;&lt;property id=&quot;20303&quot; value=&quot;-1&quot;/&gt;&lt;property id=&quot;20307&quot; value=&quot;288&quot;/&gt;&lt;/object&gt;&lt;object type=&quot;3&quot; unique_id=&quot;10030&quot;&gt;&lt;property id=&quot;20148&quot; value=&quot;5&quot;/&gt;&lt;property id=&quot;20300&quot; value=&quot;Slide 40 - &amp;quot;POKKET  Application For Tablets and Smartphones&amp;quot;&quot;/&gt;&lt;property id=&quot;20303&quot; value=&quot;-1&quot;/&gt;&lt;property id=&quot;20307&quot; value=&quot;264&quot;/&gt;&lt;/object&gt;&lt;object type=&quot;3&quot; unique_id=&quot;10031&quot;&gt;&lt;property id=&quot;20148&quot; value=&quot;5&quot;/&gt;&lt;property id=&quot;20300&quot; value=&quot;Slide 41 - &amp;quot;POKKET Features&amp;quot;&quot;/&gt;&lt;property id=&quot;20303&quot; value=&quot;-1&quot;/&gt;&lt;property id=&quot;20307&quot; value=&quot;265&quot;/&gt;&lt;/object&gt;&lt;object type=&quot;3&quot; unique_id=&quot;10032&quot;&gt;&lt;property id=&quot;20148&quot; value=&quot;5&quot;/&gt;&lt;property id=&quot;20300&quot; value=&quot;Slide 42&quot;/&gt;&lt;property id=&quot;20303&quot; value=&quot;-1&quot;/&gt;&lt;property id=&quot;20307&quot; value=&quot;266&quot;/&gt;&lt;/object&gt;&lt;object type=&quot;3&quot; unique_id=&quot;10033&quot;&gt;&lt;property id=&quot;20148&quot; value=&quot;5&quot;/&gt;&lt;property id=&quot;20300&quot; value=&quot;Slide 43&quot;/&gt;&lt;property id=&quot;20303&quot; value=&quot;-1&quot;/&gt;&lt;property id=&quot;20307&quot; value=&quot;267&quot;/&gt;&lt;/object&gt;&lt;object type=&quot;3&quot; unique_id=&quot;10034&quot;&gt;&lt;property id=&quot;20148&quot; value=&quot;5&quot;/&gt;&lt;property id=&quot;20300&quot; value=&quot;Slide 44&quot;/&gt;&lt;property id=&quot;20303&quot; value=&quot;-1&quot;/&gt;&lt;property id=&quot;20307&quot; value=&quot;268&quot;/&gt;&lt;/object&gt;&lt;object type=&quot;3&quot; unique_id=&quot;10035&quot;&gt;&lt;property id=&quot;20148&quot; value=&quot;5&quot;/&gt;&lt;property id=&quot;20300&quot; value=&quot;Slide 45&quot;/&gt;&lt;property id=&quot;20303&quot; value=&quot;-1&quot;/&gt;&lt;property id=&quot;20307&quot; value=&quot;269&quot;/&gt;&lt;/object&gt;&lt;object type=&quot;3&quot; unique_id=&quot;10036&quot;&gt;&lt;property id=&quot;20148&quot; value=&quot;5&quot;/&gt;&lt;property id=&quot;20300&quot; value=&quot;Slide 47&quot;/&gt;&lt;property id=&quot;20303&quot; value=&quot;-1&quot;/&gt;&lt;property id=&quot;20307&quot; value=&quot;292&quot;/&gt;&lt;/object&gt;&lt;object type=&quot;3&quot; unique_id=&quot;12379&quot;&gt;&lt;property id=&quot;20148&quot; value=&quot;5&quot;/&gt;&lt;property id=&quot;20300&quot; value=&quot;Slide 2 - &amp;quot;Housekeeping: Functions&amp;quot;&quot;/&gt;&lt;property id=&quot;20303&quot; value=&quot;-1&quot;/&gt;&lt;property id=&quot;20307&quot; value=&quot;308&quot;/&gt;&lt;/object&gt;&lt;object type=&quot;3&quot; unique_id=&quot;12380&quot;&gt;&lt;property id=&quot;20148&quot; value=&quot;5&quot;/&gt;&lt;property id=&quot;20300&quot; value=&quot;Slide 3 - &amp;quot;Housekeeping: Communication&amp;quot;&quot;/&gt;&lt;property id=&quot;20303&quot; value=&quot;-1&quot;/&gt;&lt;property id=&quot;20307&quot; value=&quot;309&quot;/&gt;&lt;/object&gt;&lt;object type=&quot;3&quot; unique_id=&quot;12950&quot;&gt;&lt;property id=&quot;20148&quot; value=&quot;5&quot;/&gt;&lt;property id=&quot;20300&quot; value=&quot;Slide 4 - &amp;quot;Supporting Offender Reentry  Through Tablet Technology  &amp;quot;&quot;/&gt;&lt;property id=&quot;20307&quot; value=&quot;310&quot;/&gt;&lt;/object&gt;&lt;object type=&quot;3&quot; unique_id=&quot;12951&quot;&gt;&lt;property id=&quot;20148&quot; value=&quot;5&quot;/&gt;&lt;property id=&quot;20300&quot; value=&quot;Slide 29 - &amp;quot;Reentry Client Example #2&amp;quot;&quot;/&gt;&lt;property id=&quot;20307&quot; value=&quot;312&quot;/&gt;&lt;/object&gt;&lt;object type=&quot;3&quot; unique_id=&quot;12952&quot;&gt;&lt;property id=&quot;20148&quot; value=&quot;5&quot;/&gt;&lt;property id=&quot;20300&quot; value=&quot;Slide 30 - &amp;quot;Reentry Client Example #3&amp;quot;&quot;/&gt;&lt;property id=&quot;20307&quot; value=&quot;311&quot;/&gt;&lt;/object&gt;&lt;object type=&quot;3&quot; unique_id=&quot;12958&quot;&gt;&lt;property id=&quot;20148&quot; value=&quot;5&quot;/&gt;&lt;property id=&quot;20300&quot; value=&quot;Slide 6 - &amp;quot;POLL 1: Tablet Technology Considerations&amp;quot;&quot;/&gt;&lt;property id=&quot;20307&quot; value=&quot;315&quot;/&gt;&lt;/object&gt;&lt;object type=&quot;3&quot; unique_id=&quot;12959&quot;&gt;&lt;property id=&quot;20148&quot; value=&quot;5&quot;/&gt;&lt;property id=&quot;20300&quot; value=&quot;Slide 7 - &amp;quot;POLL 2: How Are You Using  Tablet Technology&amp;quot;&quot;/&gt;&lt;property id=&quot;20307&quot; value=&quot;314&quot;/&gt;&lt;/object&gt;&lt;object type=&quot;3&quot; unique_id=&quot;12960&quot;&gt;&lt;property id=&quot;20148&quot; value=&quot;5&quot;/&gt;&lt;property id=&quot;20300&quot; value=&quot;Slide 15&quot;/&gt;&lt;property id=&quot;20307&quot; value=&quot;316&quot;/&gt;&lt;/object&gt;&lt;object type=&quot;3&quot; unique_id=&quot;12961&quot;&gt;&lt;property id=&quot;20148&quot; value=&quot;5&quot;/&gt;&lt;property id=&quot;20300&quot; value=&quot;Slide 32 - &amp;quot;Developing Tablet Innovations&amp;quot;&quot;/&gt;&lt;property id=&quot;20307&quot; value=&quot;317&quot;/&gt;&lt;/object&gt;&lt;object type=&quot;3&quot; unique_id=&quot;12962&quot;&gt;&lt;property id=&quot;20148&quot; value=&quot;5&quot;/&gt;&lt;property id=&quot;20300&quot; value=&quot;Slide 34&quot;/&gt;&lt;property id=&quot;20307&quot; value=&quot;318&quot;/&gt;&lt;/object&gt;&lt;object type=&quot;3&quot; unique_id=&quot;12963&quot;&gt;&lt;property id=&quot;20148&quot; value=&quot;5&quot;/&gt;&lt;property id=&quot;20300&quot; value=&quot;Slide 35 - &amp;quot;Multiple Issues – No Single Solution&amp;quot;&quot;/&gt;&lt;property id=&quot;20307&quot; value=&quot;319&quot;/&gt;&lt;/object&gt;&lt;object type=&quot;3&quot; unique_id=&quot;12964&quot;&gt;&lt;property id=&quot;20148&quot; value=&quot;5&quot;/&gt;&lt;property id=&quot;20300&quot; value=&quot;Slide 36 - &amp;quot;Finding Connectivity and Adding Activity  To Bridge the Distance&amp;quot;&quot;/&gt;&lt;property id=&quot;20307&quot; value=&quot;320&quot;/&gt;&lt;/object&gt;&lt;object type=&quot;3&quot; unique_id=&quot;12965&quot;&gt;&lt;property id=&quot;20148&quot; value=&quot;5&quot;/&gt;&lt;property id=&quot;20300&quot; value=&quot;Slide 37 - &amp;quot;The App That Changes How Families Connect&amp;quot;&quot;/&gt;&lt;property id=&quot;20307&quot; value=&quot;321&quot;/&gt;&lt;/object&gt;&lt;object type=&quot;3&quot; unique_id=&quot;12966&quot;&gt;&lt;property id=&quot;20148&quot; value=&quot;5&quot;/&gt;&lt;property id=&quot;20300&quot; value=&quot;Slide 46 - &amp;quot;Questions?     Comments …&amp;quot;&quot;/&gt;&lt;property id=&quot;20307&quot; value=&quot;313&quot;/&gt;&lt;/object&gt;&lt;/object&gt;&lt;object type=&quot;8&quot; unique_id=&quot;10072&quot;&gt;&lt;/object&gt;&lt;object type=&quot;4&quot; unique_id=&quot;12571&quot;&gt;&lt;/object&gt;&lt;object type=&quot;10&quot; unique_id=&quot;12611&quot;&gt;&lt;object type=&quot;11&quot; unique_id=&quot;12612&quot;&gt;&lt;property id=&quot;20180&quot; value=&quot;1&quot;/&gt;&lt;property id=&quot;20181&quot; value=&quot;1&quot;/&gt;&lt;property id=&quot;20183&quot; value=&quot;1&quot;/&gt;&lt;/object&gt;&lt;object type=&quot;12&quot; unique_id=&quot;1261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317A716C-F7CB-4BC5-ADCD-EEA5E8EC273E}_2.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anney\AppData\Local\Temp\PR\data\asimages\{0781BBC7-CCEF-4513-896B-32FFA0DC1F18}_3.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7&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TotalTime>
  <Words>2214</Words>
  <Application>Microsoft Office PowerPoint</Application>
  <PresentationFormat>On-screen Show (4:3)</PresentationFormat>
  <Paragraphs>371</Paragraphs>
  <Slides>47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Avenir Book</vt:lpstr>
      <vt:lpstr>Avenir Roman</vt:lpstr>
      <vt:lpstr>Calibri</vt:lpstr>
      <vt:lpstr>Symbol</vt:lpstr>
      <vt:lpstr>Tahoma</vt:lpstr>
      <vt:lpstr>Verdana</vt:lpstr>
      <vt:lpstr>Wingdings 2</vt:lpstr>
      <vt:lpstr>Wingdings 3</vt:lpstr>
      <vt:lpstr>Concourse</vt:lpstr>
      <vt:lpstr>Supporting Offender Reentry  Through Tablet Technology  </vt:lpstr>
      <vt:lpstr>Housekeeping: Functions</vt:lpstr>
      <vt:lpstr>Housekeeping: Communication</vt:lpstr>
      <vt:lpstr>Supporting Offender Reentry  Through Tablet Technology  </vt:lpstr>
      <vt:lpstr>Presentation Objectives</vt:lpstr>
      <vt:lpstr>POLL 1: Tablet Technology Considerations</vt:lpstr>
      <vt:lpstr>POLL 2: How Are You Using  Tablet Technology</vt:lpstr>
      <vt:lpstr>Reentry Considerations and Evidence Based Strategies</vt:lpstr>
      <vt:lpstr>Risk-Need-Responsivity Model (RNR)</vt:lpstr>
      <vt:lpstr>APIC Model: Implications for Successful Transition and Reentry</vt:lpstr>
      <vt:lpstr>Prioritizing Reentry Needs and Strategies What Does Reentry Look Like?</vt:lpstr>
      <vt:lpstr>MCDOCR Reentry Services</vt:lpstr>
      <vt:lpstr>Montgomery County Correctional Facility Montgomery County Detention Center Jail Based Reentry Services</vt:lpstr>
      <vt:lpstr>Montgomery County DOCR Reentry Tablet Program</vt:lpstr>
      <vt:lpstr>PowerPoint Presentation</vt:lpstr>
      <vt:lpstr>Reentry Tablet Program</vt:lpstr>
      <vt:lpstr>Service Benefits of Tablet Technology</vt:lpstr>
      <vt:lpstr>System Benefits of Tablet Technology</vt:lpstr>
      <vt:lpstr>APDS = Tablets + Platform + Network</vt:lpstr>
      <vt:lpstr>The Platform Features Corrections-Specific Tools and Services</vt:lpstr>
      <vt:lpstr>Tablet Security</vt:lpstr>
      <vt:lpstr>Physical Safety</vt:lpstr>
      <vt:lpstr>Tablet Implementation and Logistics</vt:lpstr>
      <vt:lpstr>PowerPoint Presentation</vt:lpstr>
      <vt:lpstr>Reentry Tablet Content and Features</vt:lpstr>
      <vt:lpstr>Maryland Inmate Community Services Locator Reentry Tablet Content</vt:lpstr>
      <vt:lpstr>APDS Educational, Vocational,  and Rehabilitation Partners</vt:lpstr>
      <vt:lpstr>Reentry Client Example #1</vt:lpstr>
      <vt:lpstr>Reentry Client Example #2</vt:lpstr>
      <vt:lpstr>Reentry Client Example #3</vt:lpstr>
      <vt:lpstr>Reentry Client Feedback</vt:lpstr>
      <vt:lpstr>Developing Tablet Innovations</vt:lpstr>
      <vt:lpstr>Offender Reentry…  Is there an App for that?  YES! </vt:lpstr>
      <vt:lpstr>PowerPoint Presentation</vt:lpstr>
      <vt:lpstr>Multiple Issues – No Single Solution</vt:lpstr>
      <vt:lpstr>Finding Connectivity and Adding Activity  To Bridge the Distance</vt:lpstr>
      <vt:lpstr>The App That Changes How Families Connect</vt:lpstr>
      <vt:lpstr>PowerPoint Presentation</vt:lpstr>
      <vt:lpstr>Expanding Reentry Tablets Into Community</vt:lpstr>
      <vt:lpstr>POKKET  Application For Tablets and Smartphones</vt:lpstr>
      <vt:lpstr>POKKET Features</vt:lpstr>
      <vt:lpstr>PowerPoint Presentation</vt:lpstr>
      <vt:lpstr>PowerPoint Presentation</vt:lpstr>
      <vt:lpstr>PowerPoint Presentation</vt:lpstr>
      <vt:lpstr>PowerPoint Presentation</vt:lpstr>
      <vt:lpstr>Questions?     Comments …</vt:lpstr>
      <vt:lpstr>PowerPoint Presentation</vt:lpstr>
    </vt:vector>
  </TitlesOfParts>
  <Company>MCG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Maryland Community Services Locator  and Other Technology Solutions  to Support Offender Reentry</dc:title>
  <dc:creator>Jochum, Kendra</dc:creator>
  <cp:lastModifiedBy>Kristen King</cp:lastModifiedBy>
  <cp:revision>78</cp:revision>
  <dcterms:created xsi:type="dcterms:W3CDTF">2016-10-16T18:12:23Z</dcterms:created>
  <dcterms:modified xsi:type="dcterms:W3CDTF">2016-12-20T20:17:00Z</dcterms:modified>
</cp:coreProperties>
</file>